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90" r:id="rId2"/>
    <p:sldId id="256" r:id="rId3"/>
    <p:sldId id="257" r:id="rId4"/>
    <p:sldId id="295" r:id="rId5"/>
    <p:sldId id="296" r:id="rId6"/>
    <p:sldId id="273" r:id="rId7"/>
    <p:sldId id="280" r:id="rId8"/>
    <p:sldId id="274" r:id="rId9"/>
    <p:sldId id="275" r:id="rId10"/>
    <p:sldId id="276" r:id="rId11"/>
    <p:sldId id="297" r:id="rId12"/>
    <p:sldId id="281" r:id="rId13"/>
    <p:sldId id="278" r:id="rId14"/>
    <p:sldId id="337" r:id="rId15"/>
    <p:sldId id="338" r:id="rId16"/>
    <p:sldId id="339" r:id="rId17"/>
    <p:sldId id="340" r:id="rId18"/>
    <p:sldId id="279" r:id="rId19"/>
    <p:sldId id="284" r:id="rId20"/>
    <p:sldId id="294" r:id="rId21"/>
    <p:sldId id="285" r:id="rId22"/>
    <p:sldId id="298" r:id="rId23"/>
    <p:sldId id="301" r:id="rId24"/>
    <p:sldId id="299" r:id="rId25"/>
    <p:sldId id="302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00" r:id="rId43"/>
    <p:sldId id="303" r:id="rId44"/>
    <p:sldId id="304" r:id="rId45"/>
    <p:sldId id="305" r:id="rId46"/>
    <p:sldId id="306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335" r:id="rId60"/>
    <p:sldId id="33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enu" id="{7C1E8890-FA89-4067-8127-B126D3414730}">
          <p14:sldIdLst>
            <p14:sldId id="290"/>
            <p14:sldId id="256"/>
            <p14:sldId id="257"/>
            <p14:sldId id="295"/>
            <p14:sldId id="296"/>
          </p14:sldIdLst>
        </p14:section>
        <p14:section name="BAB I" id="{1844FD13-8DFC-47AB-8652-9078CDDAC569}">
          <p14:sldIdLst>
            <p14:sldId id="273"/>
            <p14:sldId id="280"/>
            <p14:sldId id="274"/>
            <p14:sldId id="275"/>
            <p14:sldId id="276"/>
            <p14:sldId id="297"/>
          </p14:sldIdLst>
        </p14:section>
        <p14:section name="BAB II" id="{849D6138-0935-4144-908D-EF2606140EC7}">
          <p14:sldIdLst>
            <p14:sldId id="281"/>
            <p14:sldId id="278"/>
            <p14:sldId id="337"/>
            <p14:sldId id="338"/>
            <p14:sldId id="339"/>
            <p14:sldId id="340"/>
            <p14:sldId id="279"/>
          </p14:sldIdLst>
        </p14:section>
        <p14:section name="BAB III" id="{EBD0E867-329D-4F52-BFF4-9BD7F77BC775}">
          <p14:sldIdLst>
            <p14:sldId id="284"/>
            <p14:sldId id="294"/>
            <p14:sldId id="285"/>
            <p14:sldId id="298"/>
            <p14:sldId id="301"/>
            <p14:sldId id="299"/>
            <p14:sldId id="302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00"/>
            <p14:sldId id="303"/>
            <p14:sldId id="304"/>
            <p14:sldId id="305"/>
            <p14:sldId id="306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5464"/>
    <a:srgbClr val="E8AA42"/>
    <a:srgbClr val="00425A"/>
    <a:srgbClr val="E57C23"/>
    <a:srgbClr val="B32B2B"/>
    <a:srgbClr val="FDE7E0"/>
    <a:srgbClr val="C62F30"/>
    <a:srgbClr val="EB5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94" autoAdjust="0"/>
    <p:restoredTop sz="94660"/>
  </p:normalViewPr>
  <p:slideViewPr>
    <p:cSldViewPr snapToGrid="0">
      <p:cViewPr>
        <p:scale>
          <a:sx n="75" d="100"/>
          <a:sy n="75" d="100"/>
        </p:scale>
        <p:origin x="80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5E5143-DE56-F7A3-836A-6AC9827289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D"/>
              <a:t>BAB I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34FC60-B304-658B-9114-D3C4030068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C4390-5395-4C26-ADC8-DA2722844EE7}" type="datetimeFigureOut">
              <a:rPr lang="en-ID" smtClean="0"/>
              <a:t>31/01/2025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2472FA-FF5E-50AE-E738-1B9A19768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72808-3BC5-7A12-EA50-A47B89AFF7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C5D436-7B9E-4B71-911E-42FCB3AC139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65196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D"/>
              <a:t>BAB I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70D0-3263-4DC4-9A60-CA5BAF3ADBB3}" type="datetimeFigureOut">
              <a:rPr lang="en-ID" smtClean="0"/>
              <a:t>31/01/2025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041C6-9854-43EF-94AF-B68287E806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8638830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E874-9CA4-8649-96B8-F61224A19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7179E3-35B6-AAE0-1A04-F10F48D2D7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A3C82-ED7A-FD65-B55F-FDC81642B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21F18-5A35-4195-A52B-AEB69A51CB16}" type="datetime1">
              <a:rPr lang="en-ID" smtClean="0"/>
              <a:t>31/01/2025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96062-0B43-49F3-507C-CBD625A35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2D367-E788-D23C-C30E-3D3D1D7E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146E-0932-4A9E-A16E-A31ABFE40E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5523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FAFBD-8105-892D-B724-53DDCE17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BBE9D5-50BB-314B-659C-F7E30D837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D8CA7-C217-CDF5-54C2-4825226E8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0ADF-CE8D-4A5E-86BE-457EDC5FAC58}" type="datetime1">
              <a:rPr lang="en-ID" smtClean="0"/>
              <a:t>31/01/2025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75DDA-2043-B774-AD6C-0AFEDEF4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BE426-98AE-B1F2-976B-70D326F39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146E-0932-4A9E-A16E-A31ABFE40E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10384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063D76-9FA8-CC9A-17A9-FFBE724878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44BF7C-F0D2-3358-375E-DBA1B6038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5B433-A0F8-F7A5-4967-610C88191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5D1F-C1F5-40CF-9C76-C27868207E49}" type="datetime1">
              <a:rPr lang="en-ID" smtClean="0"/>
              <a:t>31/01/2025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08544-D11D-6BFC-CD7A-3B649C4AC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86052-5B6E-94DF-A650-0B4DE21DE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146E-0932-4A9E-A16E-A31ABFE40E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26397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EE5A9-BB42-3297-9100-968378CDB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31A55-A5AD-FA80-D4CF-3C2C1211C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9DFE2-EA36-E84F-C167-8CD54AAB7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5DEAF-9884-4278-945D-B9C8ADFFB6FA}" type="datetime1">
              <a:rPr lang="en-ID" smtClean="0"/>
              <a:t>31/01/2025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C6839-040C-CE2B-5290-573FDC3C9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C25A7-8A70-EFA4-FF50-9F9FA9B91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146E-0932-4A9E-A16E-A31ABFE40E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708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737E0-E1DA-4222-E05B-165D96494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4D0A6-D377-B64E-3EEB-75B089BC8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EF7E0-2213-C61B-D6CC-E07FDE07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E540-E83A-4DA7-8EE2-3B63BDFDBCDD}" type="datetime1">
              <a:rPr lang="en-ID" smtClean="0"/>
              <a:t>31/01/2025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F1A51-0863-A292-8698-EB7264DF0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5DC8B-989E-031E-F8F4-636FB09D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146E-0932-4A9E-A16E-A31ABFE40E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50075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72AF4-09BC-1F62-C972-6AED238DF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12A52-494D-CEB0-A3AA-CCCC48DB8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58DAA-5184-8D9E-B2C4-5FBA921ED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C2EE47-83A8-8F9E-9239-C32A381A9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CD76E-55D8-462E-9D2D-A322433B31D1}" type="datetime1">
              <a:rPr lang="en-ID" smtClean="0"/>
              <a:t>31/01/2025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EDC3E-6577-0429-80D8-1701CD0A2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D09E84-70E3-DE07-4286-8DF66C40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146E-0932-4A9E-A16E-A31ABFE40E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4549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4DD8C-4AD5-AFE2-BCC2-CD006F2F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D559C-13A4-D004-0D1F-B53768BF5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BDF5F-F38F-C797-6881-B840EE457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FAAE73-7887-5483-BAE1-874399C422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BDE55-C013-1726-DBCA-20030D0BD0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AD3AFD-C5BD-F9AB-BBC9-74F544724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BFDE9-26DF-44C6-8E31-B36D61C609AB}" type="datetime1">
              <a:rPr lang="en-ID" smtClean="0"/>
              <a:t>31/01/2025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B7DB3C-B331-0220-5E66-6724F9BA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C969A8-EC58-3555-365F-48A759AE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146E-0932-4A9E-A16E-A31ABFE40E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1329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06D5C-1682-560B-A139-57A1E482F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A92546-C7BC-E2E7-518A-27BBBB40F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815E-FC67-48B3-A349-126794635DF3}" type="datetime1">
              <a:rPr lang="en-ID" smtClean="0"/>
              <a:t>31/01/2025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AFF62-E268-C20C-370B-EFD2C5161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4693F-0579-114A-D159-294F826D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146E-0932-4A9E-A16E-A31ABFE40E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9234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AEB72A-3162-C9CE-5F4C-237089185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3695-24A1-4E10-840B-F92F612350E9}" type="datetime1">
              <a:rPr lang="en-ID" smtClean="0"/>
              <a:t>31/01/2025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CDF5E2-04B6-E229-9CFC-CE99C295C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C2393-0C84-9581-D819-F3225765A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146E-0932-4A9E-A16E-A31ABFE40E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3656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0D7C2-AFF1-31F2-7E36-4099391E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D5650-EF72-361B-0580-8694E1BBF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1584C-F6D0-7B91-BEC8-22281FFAD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18665-D075-BDFA-2240-6B250230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E098-BD57-412A-B263-D1862CC0DB9D}" type="datetime1">
              <a:rPr lang="en-ID" smtClean="0"/>
              <a:t>31/01/2025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E5119-F28A-93A7-5334-0B2186DC5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ED611-06C2-5E21-BBC2-0880D237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146E-0932-4A9E-A16E-A31ABFE40E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21579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32FE-788C-80D3-52D0-D72E834C2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96B4CE-211F-A4FB-4784-E3FB724893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90E83B-2925-01B2-A3EC-336387014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F7CA1-91BA-0212-C4DF-C2E42441A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1D867-5BC9-44E9-8E10-70A914F9754C}" type="datetime1">
              <a:rPr lang="en-ID" smtClean="0"/>
              <a:t>31/01/2025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5F027-5FA9-013D-A92B-38DDD0440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D6435-F33A-0B6D-53D7-D37E6A55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146E-0932-4A9E-A16E-A31ABFE40E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88021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EF85AD-D21E-1A6B-5BA8-0E3365094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E16BA-ADA7-475C-CC58-85136EB0A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430D2-63F4-31F9-B4D5-77D65269F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62557-C456-4F07-B157-62BA9F14AB94}" type="datetime1">
              <a:rPr lang="en-ID" smtClean="0"/>
              <a:t>31/01/2025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49ACF-54B9-AEAB-698A-A3E55CDBD2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0F2B8-9D71-2314-9659-FB582A1EC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4146E-0932-4A9E-A16E-A31ABFE40E1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915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9.png"/><Relationship Id="rId7" Type="http://schemas.openxmlformats.org/officeDocument/2006/relationships/slide" Target="slide9.xml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image" Target="../media/image10.svg"/><Relationship Id="rId9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9.png"/><Relationship Id="rId7" Type="http://schemas.openxmlformats.org/officeDocument/2006/relationships/slide" Target="slide10.xml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image" Target="../media/image10.svg"/><Relationship Id="rId9" Type="http://schemas.openxmlformats.org/officeDocument/2006/relationships/slide" Target="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slide" Target="slide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18.xml"/><Relationship Id="rId7" Type="http://schemas.openxmlformats.org/officeDocument/2006/relationships/slide" Target="slide17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slide" Target="slide16.xml"/><Relationship Id="rId4" Type="http://schemas.openxmlformats.org/officeDocument/2006/relationships/slide" Target="slide12.xml"/><Relationship Id="rId9" Type="http://schemas.openxmlformats.org/officeDocument/2006/relationships/slide" Target="slide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slide" Target="slide13.xml"/><Relationship Id="rId4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3" Type="http://schemas.openxmlformats.org/officeDocument/2006/relationships/slide" Target="slide5.xml"/><Relationship Id="rId7" Type="http://schemas.openxmlformats.org/officeDocument/2006/relationships/slide" Target="slide23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image" Target="../media/image9.png"/><Relationship Id="rId7" Type="http://schemas.openxmlformats.org/officeDocument/2006/relationships/slide" Target="slide24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2.xml"/><Relationship Id="rId5" Type="http://schemas.openxmlformats.org/officeDocument/2006/relationships/slide" Target="slide22.xml"/><Relationship Id="rId4" Type="http://schemas.openxmlformats.org/officeDocument/2006/relationships/image" Target="../media/image1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image" Target="../media/image9.png"/><Relationship Id="rId7" Type="http://schemas.openxmlformats.org/officeDocument/2006/relationships/slide" Target="slide24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2.xml"/><Relationship Id="rId5" Type="http://schemas.openxmlformats.org/officeDocument/2006/relationships/slide" Target="slide22.xml"/><Relationship Id="rId4" Type="http://schemas.openxmlformats.org/officeDocument/2006/relationships/image" Target="../media/image1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image" Target="../media/image9.png"/><Relationship Id="rId7" Type="http://schemas.openxmlformats.org/officeDocument/2006/relationships/slide" Target="slide42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slide" Target="slide24.xml"/><Relationship Id="rId4" Type="http://schemas.openxmlformats.org/officeDocument/2006/relationships/image" Target="../media/image10.svg"/><Relationship Id="rId9" Type="http://schemas.openxmlformats.org/officeDocument/2006/relationships/slide" Target="slide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13" Type="http://schemas.openxmlformats.org/officeDocument/2006/relationships/slide" Target="slide33.xml"/><Relationship Id="rId18" Type="http://schemas.openxmlformats.org/officeDocument/2006/relationships/slide" Target="slide37.xml"/><Relationship Id="rId3" Type="http://schemas.openxmlformats.org/officeDocument/2006/relationships/image" Target="../media/image9.png"/><Relationship Id="rId7" Type="http://schemas.openxmlformats.org/officeDocument/2006/relationships/slide" Target="slide28.xml"/><Relationship Id="rId12" Type="http://schemas.openxmlformats.org/officeDocument/2006/relationships/slide" Target="slide32.xml"/><Relationship Id="rId17" Type="http://schemas.openxmlformats.org/officeDocument/2006/relationships/slide" Target="slide36.xml"/><Relationship Id="rId2" Type="http://schemas.openxmlformats.org/officeDocument/2006/relationships/slide" Target="slide23.xml"/><Relationship Id="rId16" Type="http://schemas.openxmlformats.org/officeDocument/2006/relationships/slide" Target="slide27.xml"/><Relationship Id="rId20" Type="http://schemas.openxmlformats.org/officeDocument/2006/relationships/slide" Target="slide3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1.xml"/><Relationship Id="rId11" Type="http://schemas.openxmlformats.org/officeDocument/2006/relationships/slide" Target="slide41.xml"/><Relationship Id="rId5" Type="http://schemas.openxmlformats.org/officeDocument/2006/relationships/slide" Target="slide26.xml"/><Relationship Id="rId15" Type="http://schemas.openxmlformats.org/officeDocument/2006/relationships/slide" Target="slide40.xml"/><Relationship Id="rId10" Type="http://schemas.openxmlformats.org/officeDocument/2006/relationships/slide" Target="slide39.xml"/><Relationship Id="rId19" Type="http://schemas.openxmlformats.org/officeDocument/2006/relationships/slide" Target="slide35.xml"/><Relationship Id="rId4" Type="http://schemas.openxmlformats.org/officeDocument/2006/relationships/image" Target="../media/image10.svg"/><Relationship Id="rId9" Type="http://schemas.openxmlformats.org/officeDocument/2006/relationships/slide" Target="slide30.xml"/><Relationship Id="rId14" Type="http://schemas.openxmlformats.org/officeDocument/2006/relationships/slide" Target="slide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slide" Target="slide1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slide" Target="slide19.xml"/><Relationship Id="rId4" Type="http://schemas.openxmlformats.org/officeDocument/2006/relationships/slide" Target="slide6.xml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0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0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0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0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0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slide" Target="slide1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slide" Target="slide19.xml"/><Relationship Id="rId4" Type="http://schemas.openxmlformats.org/officeDocument/2006/relationships/slide" Target="slide6.xml"/><Relationship Id="rId9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0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0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image" Target="../media/image9.png"/><Relationship Id="rId7" Type="http://schemas.openxmlformats.org/officeDocument/2006/relationships/slide" Target="slide24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2.xml"/><Relationship Id="rId5" Type="http://schemas.openxmlformats.org/officeDocument/2006/relationships/slide" Target="slide22.xml"/><Relationship Id="rId10" Type="http://schemas.openxmlformats.org/officeDocument/2006/relationships/slide" Target="slide46.xml"/><Relationship Id="rId4" Type="http://schemas.openxmlformats.org/officeDocument/2006/relationships/image" Target="../media/image10.svg"/><Relationship Id="rId9" Type="http://schemas.openxmlformats.org/officeDocument/2006/relationships/slide" Target="slide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4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5.xml"/><Relationship Id="rId5" Type="http://schemas.openxmlformats.org/officeDocument/2006/relationships/slide" Target="slide44.xml"/><Relationship Id="rId4" Type="http://schemas.openxmlformats.org/officeDocument/2006/relationships/image" Target="../media/image10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0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0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13" Type="http://schemas.openxmlformats.org/officeDocument/2006/relationships/slide" Target="slide48.xml"/><Relationship Id="rId3" Type="http://schemas.openxmlformats.org/officeDocument/2006/relationships/image" Target="../media/image9.png"/><Relationship Id="rId7" Type="http://schemas.openxmlformats.org/officeDocument/2006/relationships/slide" Target="slide53.xml"/><Relationship Id="rId12" Type="http://schemas.openxmlformats.org/officeDocument/2006/relationships/slide" Target="slide54.xml"/><Relationship Id="rId17" Type="http://schemas.openxmlformats.org/officeDocument/2006/relationships/slide" Target="slide58.xml"/><Relationship Id="rId2" Type="http://schemas.openxmlformats.org/officeDocument/2006/relationships/slide" Target="slide42.xml"/><Relationship Id="rId16" Type="http://schemas.openxmlformats.org/officeDocument/2006/relationships/slide" Target="slide5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9.xml"/><Relationship Id="rId11" Type="http://schemas.openxmlformats.org/officeDocument/2006/relationships/slide" Target="slide57.xml"/><Relationship Id="rId5" Type="http://schemas.openxmlformats.org/officeDocument/2006/relationships/slide" Target="slide51.xml"/><Relationship Id="rId15" Type="http://schemas.openxmlformats.org/officeDocument/2006/relationships/slide" Target="slide60.xml"/><Relationship Id="rId10" Type="http://schemas.openxmlformats.org/officeDocument/2006/relationships/slide" Target="slide52.xml"/><Relationship Id="rId4" Type="http://schemas.openxmlformats.org/officeDocument/2006/relationships/image" Target="../media/image10.svg"/><Relationship Id="rId9" Type="http://schemas.openxmlformats.org/officeDocument/2006/relationships/slide" Target="slide59.xml"/><Relationship Id="rId14" Type="http://schemas.openxmlformats.org/officeDocument/2006/relationships/slide" Target="slide5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0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0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slide" Target="slide1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slide" Target="slide19.xml"/><Relationship Id="rId4" Type="http://schemas.openxmlformats.org/officeDocument/2006/relationships/slide" Target="slide6.xml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0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10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0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0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10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10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10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10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10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slide" Target="slide8.xml"/><Relationship Id="rId7" Type="http://schemas.openxmlformats.org/officeDocument/2006/relationships/image" Target="../media/image9.png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slide" Target="slide10.xml"/><Relationship Id="rId4" Type="http://schemas.openxmlformats.org/officeDocument/2006/relationships/slide" Target="slide9.xml"/><Relationship Id="rId9" Type="http://schemas.openxmlformats.org/officeDocument/2006/relationships/slide" Target="slide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slide" Target="slide8.xml"/><Relationship Id="rId7" Type="http://schemas.openxmlformats.org/officeDocument/2006/relationships/image" Target="../media/image9.png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5" Type="http://schemas.openxmlformats.org/officeDocument/2006/relationships/slide" Target="slide10.xml"/><Relationship Id="rId4" Type="http://schemas.openxmlformats.org/officeDocument/2006/relationships/slide" Target="slide9.xml"/><Relationship Id="rId9" Type="http://schemas.openxmlformats.org/officeDocument/2006/relationships/slide" Target="slide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9.png"/><Relationship Id="rId7" Type="http://schemas.openxmlformats.org/officeDocument/2006/relationships/slide" Target="slide9.xml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image" Target="../media/image10.svg"/><Relationship Id="rId9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9.png"/><Relationship Id="rId7" Type="http://schemas.openxmlformats.org/officeDocument/2006/relationships/slide" Target="slide9.xml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image" Target="../media/image10.svg"/><Relationship Id="rId9" Type="http://schemas.openxmlformats.org/officeDocument/2006/relationships/slide" Target="slide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5EB4DA4-5787-C0F6-416C-BFAF945749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BAB I" hidden="1">
            <a:extLst>
              <a:ext uri="{FF2B5EF4-FFF2-40B4-BE49-F238E27FC236}">
                <a16:creationId xmlns:a16="http://schemas.microsoft.com/office/drawing/2014/main" id="{D66DE9AA-D5DE-AFF6-03E8-430D3B460E4A}"/>
              </a:ext>
            </a:extLst>
          </p:cNvPr>
          <p:cNvSpPr/>
          <p:nvPr/>
        </p:nvSpPr>
        <p:spPr>
          <a:xfrm>
            <a:off x="4796464" y="2175982"/>
            <a:ext cx="2506035" cy="2506035"/>
          </a:xfrm>
          <a:prstGeom prst="roundRect">
            <a:avLst/>
          </a:prstGeom>
          <a:solidFill>
            <a:srgbClr val="004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Gotham Rounded Medium" panose="02000000000000000000" pitchFamily="50" charset="0"/>
              </a:rPr>
              <a:t>BAB I</a:t>
            </a:r>
            <a:endParaRPr lang="en-ID" sz="4000" dirty="0">
              <a:latin typeface="Gotham Rounded Medium" panose="02000000000000000000" pitchFamily="50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C3CF3D-3880-528D-C2A2-DE067F49B044}"/>
              </a:ext>
            </a:extLst>
          </p:cNvPr>
          <p:cNvSpPr/>
          <p:nvPr/>
        </p:nvSpPr>
        <p:spPr>
          <a:xfrm>
            <a:off x="4368470" y="1797595"/>
            <a:ext cx="3488388" cy="3488382"/>
          </a:xfrm>
          <a:prstGeom prst="ellipse">
            <a:avLst/>
          </a:prstGeom>
          <a:solidFill>
            <a:srgbClr val="E57C2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0922A9-BB13-A736-E61F-FD1E14C44C30}"/>
              </a:ext>
            </a:extLst>
          </p:cNvPr>
          <p:cNvSpPr/>
          <p:nvPr/>
        </p:nvSpPr>
        <p:spPr>
          <a:xfrm>
            <a:off x="4600258" y="2029383"/>
            <a:ext cx="3024810" cy="3024805"/>
          </a:xfrm>
          <a:prstGeom prst="ellipse">
            <a:avLst/>
          </a:prstGeom>
          <a:solidFill>
            <a:srgbClr val="E57C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BE8036E-9F92-D7FD-B7DD-D756E1C023E3}"/>
              </a:ext>
            </a:extLst>
          </p:cNvPr>
          <p:cNvSpPr/>
          <p:nvPr/>
        </p:nvSpPr>
        <p:spPr>
          <a:xfrm>
            <a:off x="4725292" y="2154416"/>
            <a:ext cx="2774742" cy="27747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 descr="unbaja-logo">
            <a:extLst>
              <a:ext uri="{FF2B5EF4-FFF2-40B4-BE49-F238E27FC236}">
                <a16:creationId xmlns:a16="http://schemas.microsoft.com/office/drawing/2014/main" id="{4C40B865-D750-52E8-E942-B7A292CAA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099" y="2680131"/>
            <a:ext cx="2211801" cy="16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69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0ED5BF7-8455-5D50-8651-D5DBAFCF997D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0D60671-C3B0-CBAF-A905-015563E2E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5614750"/>
            <a:ext cx="553434" cy="5534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67FC12-1869-0444-C8E9-FCB442D668E9}"/>
              </a:ext>
            </a:extLst>
          </p:cNvPr>
          <p:cNvSpPr txBox="1"/>
          <p:nvPr/>
        </p:nvSpPr>
        <p:spPr>
          <a:xfrm>
            <a:off x="1236932" y="1352337"/>
            <a:ext cx="5168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Manfaat</a:t>
            </a:r>
            <a:r>
              <a:rPr lang="en-US" sz="36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 </a:t>
            </a:r>
            <a:r>
              <a:rPr lang="en-US" sz="3600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Penelitian</a:t>
            </a:r>
            <a:endParaRPr lang="en-ID" sz="36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B02895B-0736-F4E6-3F8E-464D12B892F0}"/>
              </a:ext>
            </a:extLst>
          </p:cNvPr>
          <p:cNvSpPr/>
          <p:nvPr/>
        </p:nvSpPr>
        <p:spPr>
          <a:xfrm>
            <a:off x="6372804" y="2867311"/>
            <a:ext cx="4223456" cy="2040721"/>
          </a:xfrm>
          <a:prstGeom prst="roundRect">
            <a:avLst/>
          </a:prstGeom>
          <a:solidFill>
            <a:srgbClr val="0254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B799BB-FD10-7CB4-9510-F441BBFA857F}"/>
              </a:ext>
            </a:extLst>
          </p:cNvPr>
          <p:cNvSpPr txBox="1"/>
          <p:nvPr/>
        </p:nvSpPr>
        <p:spPr>
          <a:xfrm>
            <a:off x="6463631" y="3032932"/>
            <a:ext cx="40969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Gotham Rounded Book" pitchFamily="50" charset="0"/>
              </a:rPr>
              <a:t>Pengembangan</a:t>
            </a:r>
            <a:r>
              <a:rPr lang="en-US" dirty="0">
                <a:solidFill>
                  <a:schemeClr val="bg1"/>
                </a:solidFill>
                <a:latin typeface="Gotham Rounded Book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Gotham Rounded Book" pitchFamily="50" charset="0"/>
              </a:rPr>
              <a:t>Ilmu</a:t>
            </a:r>
            <a:r>
              <a:rPr lang="en-US" dirty="0">
                <a:solidFill>
                  <a:schemeClr val="bg1"/>
                </a:solidFill>
                <a:latin typeface="Gotham Rounded Book" pitchFamily="50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Gotham Rounded Book" pitchFamily="50" charset="0"/>
              </a:rPr>
              <a:t>Mengoptimalkan</a:t>
            </a:r>
            <a:r>
              <a:rPr lang="en-US" dirty="0">
                <a:solidFill>
                  <a:schemeClr val="bg1"/>
                </a:solidFill>
                <a:latin typeface="Gotham Rounded Book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Gotham Rounded Book" pitchFamily="50" charset="0"/>
              </a:rPr>
              <a:t>integrasi</a:t>
            </a:r>
            <a:r>
              <a:rPr lang="en-US" dirty="0">
                <a:solidFill>
                  <a:schemeClr val="bg1"/>
                </a:solidFill>
                <a:latin typeface="Gotham Rounded Book" pitchFamily="50" charset="0"/>
              </a:rPr>
              <a:t> Prometheus dan Grafana </a:t>
            </a:r>
            <a:r>
              <a:rPr lang="en-US" dirty="0" err="1">
                <a:solidFill>
                  <a:schemeClr val="bg1"/>
                </a:solidFill>
                <a:latin typeface="Gotham Rounded Book" pitchFamily="50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Gotham Rounded Book" pitchFamily="50" charset="0"/>
              </a:rPr>
              <a:t> monitoring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Gotham Rounded Book" pitchFamily="50" charset="0"/>
              </a:rPr>
              <a:t>Referensi</a:t>
            </a:r>
            <a:r>
              <a:rPr lang="en-US" dirty="0">
                <a:solidFill>
                  <a:schemeClr val="bg1"/>
                </a:solidFill>
                <a:latin typeface="Gotham Rounded Book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Gotham Rounded Book" pitchFamily="50" charset="0"/>
              </a:rPr>
              <a:t>Akademik</a:t>
            </a:r>
            <a:r>
              <a:rPr lang="en-US" dirty="0">
                <a:solidFill>
                  <a:schemeClr val="bg1"/>
                </a:solidFill>
                <a:latin typeface="Gotham Rounded Book" pitchFamily="50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Gotham Rounded Book" pitchFamily="50" charset="0"/>
              </a:rPr>
              <a:t>Menjadi</a:t>
            </a:r>
            <a:r>
              <a:rPr lang="en-US" dirty="0">
                <a:solidFill>
                  <a:schemeClr val="bg1"/>
                </a:solidFill>
                <a:latin typeface="Gotham Rounded Book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Gotham Rounded Book" pitchFamily="50" charset="0"/>
              </a:rPr>
              <a:t>acuan</a:t>
            </a:r>
            <a:r>
              <a:rPr lang="en-US" dirty="0">
                <a:solidFill>
                  <a:schemeClr val="bg1"/>
                </a:solidFill>
                <a:latin typeface="Gotham Rounded Book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Gotham Rounded Book" pitchFamily="50" charset="0"/>
              </a:rPr>
              <a:t>bagi</a:t>
            </a:r>
            <a:r>
              <a:rPr lang="en-US" dirty="0">
                <a:solidFill>
                  <a:schemeClr val="bg1"/>
                </a:solidFill>
                <a:latin typeface="Gotham Rounded Book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Gotham Rounded Book" pitchFamily="50" charset="0"/>
              </a:rPr>
              <a:t>penelitian</a:t>
            </a:r>
            <a:r>
              <a:rPr lang="en-US" dirty="0">
                <a:solidFill>
                  <a:schemeClr val="bg1"/>
                </a:solidFill>
                <a:latin typeface="Gotham Rounded Book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Gotham Rounded Book" pitchFamily="50" charset="0"/>
              </a:rPr>
              <a:t>teknologi</a:t>
            </a:r>
            <a:r>
              <a:rPr lang="en-US" dirty="0">
                <a:solidFill>
                  <a:schemeClr val="bg1"/>
                </a:solidFill>
                <a:latin typeface="Gotham Rounded Book" pitchFamily="50" charset="0"/>
              </a:rPr>
              <a:t> monitoring server.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1765F4-7069-6FF6-B43B-4556A00CFA94}"/>
              </a:ext>
            </a:extLst>
          </p:cNvPr>
          <p:cNvSpPr txBox="1"/>
          <p:nvPr/>
        </p:nvSpPr>
        <p:spPr>
          <a:xfrm>
            <a:off x="2679505" y="2460019"/>
            <a:ext cx="2283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Manfaat</a:t>
            </a:r>
            <a:r>
              <a:rPr lang="en-US" sz="20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 </a:t>
            </a:r>
            <a:r>
              <a:rPr lang="en-US" sz="2000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Praktis</a:t>
            </a:r>
            <a:endParaRPr lang="en-ID" sz="20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64D672-0381-A8DE-4AB5-FAD43FE105D0}"/>
              </a:ext>
            </a:extLst>
          </p:cNvPr>
          <p:cNvSpPr txBox="1"/>
          <p:nvPr/>
        </p:nvSpPr>
        <p:spPr>
          <a:xfrm>
            <a:off x="7531101" y="2467201"/>
            <a:ext cx="2283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Manfaat</a:t>
            </a:r>
            <a:r>
              <a:rPr lang="en-US" sz="20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 </a:t>
            </a:r>
            <a:r>
              <a:rPr lang="en-US" sz="2000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Teoritis</a:t>
            </a:r>
            <a:endParaRPr lang="en-ID" sz="20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206AC2-8594-D04F-E953-F01849CA161E}"/>
              </a:ext>
            </a:extLst>
          </p:cNvPr>
          <p:cNvSpPr txBox="1"/>
          <p:nvPr/>
        </p:nvSpPr>
        <p:spPr>
          <a:xfrm>
            <a:off x="1283338" y="814904"/>
            <a:ext cx="148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otham Rounded Medium" panose="02000000000000000000" pitchFamily="50" charset="0"/>
              </a:rPr>
              <a:t>BAB I</a:t>
            </a:r>
            <a:endParaRPr lang="en-ID" sz="3200" dirty="0">
              <a:solidFill>
                <a:schemeClr val="bg2">
                  <a:lumMod val="75000"/>
                </a:schemeClr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331BE-0D15-4BC9-3181-ED9C480E360D}"/>
              </a:ext>
            </a:extLst>
          </p:cNvPr>
          <p:cNvSpPr txBox="1"/>
          <p:nvPr/>
        </p:nvSpPr>
        <p:spPr>
          <a:xfrm>
            <a:off x="1236932" y="5689478"/>
            <a:ext cx="824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otham Rounded Book" pitchFamily="50" charset="0"/>
              </a:rPr>
              <a:t>Page</a:t>
            </a:r>
            <a:endParaRPr lang="en-ID" sz="2000" dirty="0">
              <a:latin typeface="Gotham Rounded Book" pitchFamily="50" charset="0"/>
            </a:endParaRPr>
          </a:p>
        </p:txBody>
      </p:sp>
      <p:sp>
        <p:nvSpPr>
          <p:cNvPr id="5" name="TextBox 4">
            <a:hlinkClick r:id="rId5" action="ppaction://hlinksldjump"/>
            <a:extLst>
              <a:ext uri="{FF2B5EF4-FFF2-40B4-BE49-F238E27FC236}">
                <a16:creationId xmlns:a16="http://schemas.microsoft.com/office/drawing/2014/main" id="{ACB46F99-DB85-C4B7-9AE3-4CE52B00331C}"/>
              </a:ext>
            </a:extLst>
          </p:cNvPr>
          <p:cNvSpPr txBox="1"/>
          <p:nvPr/>
        </p:nvSpPr>
        <p:spPr>
          <a:xfrm>
            <a:off x="2037925" y="5709798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1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  <p:sp>
        <p:nvSpPr>
          <p:cNvPr id="6" name="TextBox 5">
            <a:hlinkClick r:id="rId6" action="ppaction://hlinksldjump"/>
            <a:extLst>
              <a:ext uri="{FF2B5EF4-FFF2-40B4-BE49-F238E27FC236}">
                <a16:creationId xmlns:a16="http://schemas.microsoft.com/office/drawing/2014/main" id="{02A965EC-D621-637C-15AC-677D5A59CCAE}"/>
              </a:ext>
            </a:extLst>
          </p:cNvPr>
          <p:cNvSpPr txBox="1"/>
          <p:nvPr/>
        </p:nvSpPr>
        <p:spPr>
          <a:xfrm>
            <a:off x="2339611" y="5702178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2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  <p:sp>
        <p:nvSpPr>
          <p:cNvPr id="7" name="TextBox 6">
            <a:hlinkClick r:id="rId7" action="ppaction://hlinksldjump"/>
            <a:extLst>
              <a:ext uri="{FF2B5EF4-FFF2-40B4-BE49-F238E27FC236}">
                <a16:creationId xmlns:a16="http://schemas.microsoft.com/office/drawing/2014/main" id="{D7500DCB-6B02-CAF2-79EC-03DDDBA0D0CB}"/>
              </a:ext>
            </a:extLst>
          </p:cNvPr>
          <p:cNvSpPr txBox="1"/>
          <p:nvPr/>
        </p:nvSpPr>
        <p:spPr>
          <a:xfrm>
            <a:off x="2669380" y="5702178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3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  <p:sp>
        <p:nvSpPr>
          <p:cNvPr id="13" name="TextBox 12">
            <a:hlinkClick r:id="rId8" action="ppaction://hlinksldjump"/>
            <a:extLst>
              <a:ext uri="{FF2B5EF4-FFF2-40B4-BE49-F238E27FC236}">
                <a16:creationId xmlns:a16="http://schemas.microsoft.com/office/drawing/2014/main" id="{67AA2EF3-C628-2A88-A1CA-03AB297F87BE}"/>
              </a:ext>
            </a:extLst>
          </p:cNvPr>
          <p:cNvSpPr txBox="1"/>
          <p:nvPr/>
        </p:nvSpPr>
        <p:spPr>
          <a:xfrm>
            <a:off x="2999149" y="5702178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25464"/>
                </a:solidFill>
                <a:latin typeface="Gotham Rounded Bold" pitchFamily="50" charset="0"/>
              </a:rPr>
              <a:t>4</a:t>
            </a:r>
            <a:endParaRPr lang="en-ID" sz="2000" dirty="0">
              <a:solidFill>
                <a:srgbClr val="025464"/>
              </a:solidFill>
              <a:latin typeface="Gotham Rounded Bold" pitchFamily="50" charset="0"/>
            </a:endParaRPr>
          </a:p>
        </p:txBody>
      </p:sp>
      <p:sp>
        <p:nvSpPr>
          <p:cNvPr id="8" name="TextBox 7">
            <a:hlinkClick r:id="rId9" action="ppaction://hlinksldjump"/>
            <a:extLst>
              <a:ext uri="{FF2B5EF4-FFF2-40B4-BE49-F238E27FC236}">
                <a16:creationId xmlns:a16="http://schemas.microsoft.com/office/drawing/2014/main" id="{C4505C42-F439-0B1C-84BD-DD332463888E}"/>
              </a:ext>
            </a:extLst>
          </p:cNvPr>
          <p:cNvSpPr txBox="1"/>
          <p:nvPr/>
        </p:nvSpPr>
        <p:spPr>
          <a:xfrm>
            <a:off x="3324269" y="570217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5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C35B8C1-D86B-F1BD-4F16-962499DF76F6}"/>
              </a:ext>
            </a:extLst>
          </p:cNvPr>
          <p:cNvSpPr/>
          <p:nvPr/>
        </p:nvSpPr>
        <p:spPr>
          <a:xfrm>
            <a:off x="1622170" y="2857099"/>
            <a:ext cx="4223456" cy="2040721"/>
          </a:xfrm>
          <a:prstGeom prst="roundRect">
            <a:avLst/>
          </a:prstGeom>
          <a:solidFill>
            <a:srgbClr val="0254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E30507-4D03-75AA-8664-CF999B6F7C76}"/>
              </a:ext>
            </a:extLst>
          </p:cNvPr>
          <p:cNvSpPr txBox="1"/>
          <p:nvPr/>
        </p:nvSpPr>
        <p:spPr>
          <a:xfrm>
            <a:off x="1675757" y="3030342"/>
            <a:ext cx="41325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Gotham Rounded Book" pitchFamily="50" charset="0"/>
              </a:rPr>
              <a:t>Bagi</a:t>
            </a:r>
            <a:r>
              <a:rPr lang="en-US" dirty="0">
                <a:solidFill>
                  <a:schemeClr val="bg1"/>
                </a:solidFill>
                <a:latin typeface="Gotham Rounded Book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Gotham Rounded Book" pitchFamily="50" charset="0"/>
              </a:rPr>
              <a:t>Peneliti</a:t>
            </a:r>
            <a:r>
              <a:rPr lang="en-US" dirty="0">
                <a:solidFill>
                  <a:schemeClr val="bg1"/>
                </a:solidFill>
                <a:latin typeface="Gotham Rounded Book" pitchFamily="50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Gotham Rounded Book" pitchFamily="50" charset="0"/>
              </a:rPr>
              <a:t>Memberikan</a:t>
            </a:r>
            <a:r>
              <a:rPr lang="en-US" dirty="0">
                <a:solidFill>
                  <a:schemeClr val="bg1"/>
                </a:solidFill>
                <a:latin typeface="Gotham Rounded Book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Gotham Rounded Book" pitchFamily="50" charset="0"/>
              </a:rPr>
              <a:t>pengalaman</a:t>
            </a:r>
            <a:r>
              <a:rPr lang="en-US" dirty="0">
                <a:solidFill>
                  <a:schemeClr val="bg1"/>
                </a:solidFill>
                <a:latin typeface="Gotham Rounded Book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Gotham Rounded Book" pitchFamily="50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Gotham Rounded Book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Gotham Rounded Book" pitchFamily="50" charset="0"/>
              </a:rPr>
              <a:t>merancang</a:t>
            </a:r>
            <a:r>
              <a:rPr lang="en-US" dirty="0">
                <a:solidFill>
                  <a:schemeClr val="bg1"/>
                </a:solidFill>
                <a:latin typeface="Gotham Rounded Book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Gotham Rounded Book" pitchFamily="50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Gotham Rounded Book" pitchFamily="50" charset="0"/>
              </a:rPr>
              <a:t> monitoring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Gotham Rounded Book" pitchFamily="50" charset="0"/>
              </a:rPr>
              <a:t>Bagi</a:t>
            </a:r>
            <a:r>
              <a:rPr lang="en-US" dirty="0">
                <a:solidFill>
                  <a:schemeClr val="bg1"/>
                </a:solidFill>
                <a:latin typeface="Gotham Rounded Book" pitchFamily="50" charset="0"/>
              </a:rPr>
              <a:t> Perusahaan: </a:t>
            </a:r>
            <a:r>
              <a:rPr lang="en-US" dirty="0" err="1">
                <a:solidFill>
                  <a:schemeClr val="bg1"/>
                </a:solidFill>
                <a:latin typeface="Gotham Rounded Book" pitchFamily="50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Gotham Rounded Book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Gotham Rounded Book" pitchFamily="50" charset="0"/>
              </a:rPr>
              <a:t>efisiensi</a:t>
            </a:r>
            <a:r>
              <a:rPr lang="en-US" dirty="0">
                <a:solidFill>
                  <a:schemeClr val="bg1"/>
                </a:solidFill>
                <a:latin typeface="Gotham Rounded Book" pitchFamily="50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Gotham Rounded Book" pitchFamily="50" charset="0"/>
              </a:rPr>
              <a:t>respons</a:t>
            </a:r>
            <a:r>
              <a:rPr lang="en-US" dirty="0">
                <a:solidFill>
                  <a:schemeClr val="bg1"/>
                </a:solidFill>
                <a:latin typeface="Gotham Rounded Book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Gotham Rounded Book" pitchFamily="50" charset="0"/>
              </a:rPr>
              <a:t>cepat</a:t>
            </a:r>
            <a:r>
              <a:rPr lang="en-US" dirty="0">
                <a:solidFill>
                  <a:schemeClr val="bg1"/>
                </a:solidFill>
                <a:latin typeface="Gotham Rounded Book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Gotham Rounded Book" pitchFamily="50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Gotham Rounded Book" pitchFamily="50" charset="0"/>
              </a:rPr>
              <a:t> monitoring server.</a:t>
            </a:r>
          </a:p>
        </p:txBody>
      </p:sp>
    </p:spTree>
    <p:extLst>
      <p:ext uri="{BB962C8B-B14F-4D97-AF65-F5344CB8AC3E}">
        <p14:creationId xmlns:p14="http://schemas.microsoft.com/office/powerpoint/2010/main" val="4048141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25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8A2AB0-ECFF-3118-BD3B-8CD0EA4F8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37DE176-9631-8BB3-2016-8B2123163F60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CEAF7E8F-ACA6-8C49-0994-0519C4F95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5614750"/>
            <a:ext cx="553434" cy="5534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01C7CF-697F-FD83-3030-CFBA12910FF4}"/>
              </a:ext>
            </a:extLst>
          </p:cNvPr>
          <p:cNvSpPr txBox="1"/>
          <p:nvPr/>
        </p:nvSpPr>
        <p:spPr>
          <a:xfrm>
            <a:off x="1236932" y="1325063"/>
            <a:ext cx="4591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Batasan </a:t>
            </a:r>
            <a:r>
              <a:rPr lang="en-US" sz="3600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Penelitian</a:t>
            </a:r>
            <a:endParaRPr lang="en-ID" sz="36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322619-F8DD-954F-CAC8-57A8AB8EAAE0}"/>
              </a:ext>
            </a:extLst>
          </p:cNvPr>
          <p:cNvSpPr txBox="1"/>
          <p:nvPr/>
        </p:nvSpPr>
        <p:spPr>
          <a:xfrm>
            <a:off x="1878651" y="2127610"/>
            <a:ext cx="9030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2000" dirty="0" err="1"/>
              <a:t>Sistem</a:t>
            </a:r>
            <a:r>
              <a:rPr lang="en-ID" sz="2000" dirty="0"/>
              <a:t> </a:t>
            </a:r>
            <a:r>
              <a:rPr lang="en-ID" sz="2000" dirty="0" err="1"/>
              <a:t>ini</a:t>
            </a:r>
            <a:r>
              <a:rPr lang="en-ID" sz="2000" dirty="0"/>
              <a:t> </a:t>
            </a:r>
            <a:r>
              <a:rPr lang="en-ID" sz="2000" dirty="0" err="1"/>
              <a:t>hanya</a:t>
            </a:r>
            <a:r>
              <a:rPr lang="en-ID" sz="2000" dirty="0"/>
              <a:t> </a:t>
            </a:r>
            <a:r>
              <a:rPr lang="en-ID" sz="2000" dirty="0" err="1"/>
              <a:t>menampilkan</a:t>
            </a:r>
            <a:r>
              <a:rPr lang="en-ID" sz="2000" dirty="0"/>
              <a:t> data </a:t>
            </a:r>
            <a:r>
              <a:rPr lang="en-ID" sz="2000" dirty="0" err="1"/>
              <a:t>mengenai</a:t>
            </a:r>
            <a:r>
              <a:rPr lang="en-ID" sz="2000" dirty="0"/>
              <a:t> </a:t>
            </a:r>
            <a:r>
              <a:rPr lang="en-ID" sz="2000" dirty="0" err="1"/>
              <a:t>penggunaan</a:t>
            </a:r>
            <a:r>
              <a:rPr lang="en-ID" sz="2000" dirty="0"/>
              <a:t> </a:t>
            </a:r>
            <a:r>
              <a:rPr lang="en-ID" sz="2000" dirty="0" err="1"/>
              <a:t>beban</a:t>
            </a:r>
            <a:r>
              <a:rPr lang="en-ID" sz="2000" dirty="0"/>
              <a:t> dan </a:t>
            </a:r>
            <a:r>
              <a:rPr lang="en-ID" sz="2000" dirty="0" err="1"/>
              <a:t>ruang</a:t>
            </a:r>
            <a:r>
              <a:rPr lang="en-ID" sz="2000" dirty="0"/>
              <a:t> </a:t>
            </a:r>
            <a:r>
              <a:rPr lang="en-ID" sz="2000" dirty="0" err="1"/>
              <a:t>kosong</a:t>
            </a:r>
            <a:r>
              <a:rPr lang="en-ID" sz="2000" dirty="0"/>
              <a:t> pada server.</a:t>
            </a:r>
            <a:endParaRPr lang="en-US" sz="2000" dirty="0">
              <a:latin typeface="Gotham Rounded Book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FF9C4B-948B-3875-C693-906102CECEA3}"/>
              </a:ext>
            </a:extLst>
          </p:cNvPr>
          <p:cNvSpPr txBox="1"/>
          <p:nvPr/>
        </p:nvSpPr>
        <p:spPr>
          <a:xfrm>
            <a:off x="1878652" y="2857673"/>
            <a:ext cx="903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2000" dirty="0" err="1"/>
              <a:t>Akses</a:t>
            </a:r>
            <a:r>
              <a:rPr lang="en-ID" sz="2000" dirty="0"/>
              <a:t> </a:t>
            </a:r>
            <a:r>
              <a:rPr lang="en-ID" sz="2000" dirty="0" err="1"/>
              <a:t>ke</a:t>
            </a:r>
            <a:r>
              <a:rPr lang="en-ID" sz="2000" dirty="0"/>
              <a:t> </a:t>
            </a:r>
            <a:r>
              <a:rPr lang="en-ID" sz="2000" dirty="0" err="1"/>
              <a:t>sistem</a:t>
            </a:r>
            <a:r>
              <a:rPr lang="en-ID" sz="2000" dirty="0"/>
              <a:t> monitoring server </a:t>
            </a:r>
            <a:r>
              <a:rPr lang="en-ID" sz="2000" dirty="0" err="1"/>
              <a:t>ini</a:t>
            </a:r>
            <a:r>
              <a:rPr lang="en-ID" sz="2000" dirty="0"/>
              <a:t> </a:t>
            </a:r>
            <a:r>
              <a:rPr lang="en-ID" sz="2000" dirty="0" err="1"/>
              <a:t>terbatas</a:t>
            </a:r>
            <a:r>
              <a:rPr lang="en-ID" sz="2000" dirty="0"/>
              <a:t> </a:t>
            </a:r>
            <a:r>
              <a:rPr lang="en-ID" sz="2000" dirty="0" err="1"/>
              <a:t>hanya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IT Operation dan Developer yang </a:t>
            </a:r>
            <a:r>
              <a:rPr lang="en-ID" sz="2000" dirty="0" err="1"/>
              <a:t>terdaftar</a:t>
            </a:r>
            <a:r>
              <a:rPr lang="en-ID" sz="2000" dirty="0"/>
              <a:t> dan </a:t>
            </a:r>
            <a:r>
              <a:rPr lang="en-ID" sz="2000" dirty="0" err="1"/>
              <a:t>memiliki</a:t>
            </a:r>
            <a:r>
              <a:rPr lang="en-ID" sz="2000" dirty="0"/>
              <a:t> </a:t>
            </a:r>
            <a:r>
              <a:rPr lang="en-ID" sz="2000" dirty="0" err="1"/>
              <a:t>hak</a:t>
            </a:r>
            <a:r>
              <a:rPr lang="en-ID" sz="2000" dirty="0"/>
              <a:t> </a:t>
            </a:r>
            <a:r>
              <a:rPr lang="en-ID" sz="2000" dirty="0" err="1"/>
              <a:t>akses</a:t>
            </a:r>
            <a:r>
              <a:rPr lang="en-ID" sz="2000" dirty="0"/>
              <a:t> yang </a:t>
            </a:r>
            <a:r>
              <a:rPr lang="en-ID" sz="2000" dirty="0" err="1"/>
              <a:t>sah</a:t>
            </a:r>
            <a:r>
              <a:rPr lang="en-ID" sz="2000" dirty="0"/>
              <a:t>. </a:t>
            </a:r>
            <a:endParaRPr lang="en-US" sz="2000" dirty="0">
              <a:latin typeface="Gotham Rounded Book" pitchFamily="50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989005A-75FC-874C-D38C-94CEEA7352FC}"/>
              </a:ext>
            </a:extLst>
          </p:cNvPr>
          <p:cNvSpPr/>
          <p:nvPr/>
        </p:nvSpPr>
        <p:spPr>
          <a:xfrm>
            <a:off x="1283339" y="2217096"/>
            <a:ext cx="551839" cy="551839"/>
          </a:xfrm>
          <a:prstGeom prst="ellipse">
            <a:avLst/>
          </a:prstGeom>
          <a:solidFill>
            <a:srgbClr val="0254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tham Rounded Book" pitchFamily="50" charset="0"/>
              </a:rPr>
              <a:t>A</a:t>
            </a:r>
            <a:endParaRPr lang="en-ID" b="1" dirty="0">
              <a:latin typeface="Gotham Rounded Book" pitchFamily="50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930D29-01C1-18B1-FBAE-4BE9DB8FE841}"/>
              </a:ext>
            </a:extLst>
          </p:cNvPr>
          <p:cNvSpPr/>
          <p:nvPr/>
        </p:nvSpPr>
        <p:spPr>
          <a:xfrm>
            <a:off x="1283338" y="2924567"/>
            <a:ext cx="551839" cy="551839"/>
          </a:xfrm>
          <a:prstGeom prst="ellipse">
            <a:avLst/>
          </a:prstGeom>
          <a:solidFill>
            <a:srgbClr val="0254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tham Rounded Book" pitchFamily="50" charset="0"/>
              </a:rPr>
              <a:t>B</a:t>
            </a:r>
            <a:endParaRPr lang="en-ID" b="1" dirty="0">
              <a:latin typeface="Gotham Rounded Book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C16CCA-CD20-6A21-3E9F-0BC3ACB1F00B}"/>
              </a:ext>
            </a:extLst>
          </p:cNvPr>
          <p:cNvSpPr txBox="1"/>
          <p:nvPr/>
        </p:nvSpPr>
        <p:spPr>
          <a:xfrm>
            <a:off x="1878651" y="3581650"/>
            <a:ext cx="9030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2000" dirty="0" err="1"/>
              <a:t>Sistem</a:t>
            </a:r>
            <a:r>
              <a:rPr lang="en-ID" sz="2000" dirty="0"/>
              <a:t> monitoring server </a:t>
            </a:r>
            <a:r>
              <a:rPr lang="en-ID" sz="2000" dirty="0" err="1"/>
              <a:t>ini</a:t>
            </a:r>
            <a:r>
              <a:rPr lang="en-ID" sz="2000" dirty="0"/>
              <a:t> </a:t>
            </a:r>
            <a:r>
              <a:rPr lang="en-ID" sz="2000" dirty="0" err="1"/>
              <a:t>hanya</a:t>
            </a:r>
            <a:r>
              <a:rPr lang="en-ID" sz="2000" dirty="0"/>
              <a:t>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digunakan</a:t>
            </a:r>
            <a:r>
              <a:rPr lang="en-ID" sz="2000" dirty="0"/>
              <a:t> pada server yang </a:t>
            </a:r>
            <a:r>
              <a:rPr lang="en-ID" sz="2000" dirty="0" err="1"/>
              <a:t>terhubung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jaringan</a:t>
            </a:r>
            <a:r>
              <a:rPr lang="en-ID" sz="2000" dirty="0"/>
              <a:t> </a:t>
            </a:r>
            <a:r>
              <a:rPr lang="en-ID" sz="2000" dirty="0" err="1"/>
              <a:t>lokal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intranet </a:t>
            </a:r>
            <a:r>
              <a:rPr lang="en-ID" sz="2000" dirty="0" err="1"/>
              <a:t>perusahaan</a:t>
            </a:r>
            <a:r>
              <a:rPr lang="en-ID" sz="2000" dirty="0"/>
              <a:t>.</a:t>
            </a:r>
            <a:endParaRPr lang="en-US" sz="2000" dirty="0">
              <a:latin typeface="Gotham Rounded Book" pitchFamily="50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C2121F-35A3-CED2-9B3A-1591F02AFC86}"/>
              </a:ext>
            </a:extLst>
          </p:cNvPr>
          <p:cNvSpPr/>
          <p:nvPr/>
        </p:nvSpPr>
        <p:spPr>
          <a:xfrm>
            <a:off x="1283338" y="3632038"/>
            <a:ext cx="551839" cy="551839"/>
          </a:xfrm>
          <a:prstGeom prst="ellipse">
            <a:avLst/>
          </a:prstGeom>
          <a:solidFill>
            <a:srgbClr val="0254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tham Rounded Book" pitchFamily="50" charset="0"/>
              </a:rPr>
              <a:t>C</a:t>
            </a:r>
            <a:endParaRPr lang="en-ID" b="1" dirty="0">
              <a:latin typeface="Gotham Rounded Book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B6485B-DF10-E088-DE78-34272588F200}"/>
              </a:ext>
            </a:extLst>
          </p:cNvPr>
          <p:cNvSpPr txBox="1"/>
          <p:nvPr/>
        </p:nvSpPr>
        <p:spPr>
          <a:xfrm>
            <a:off x="1878652" y="4405220"/>
            <a:ext cx="9030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>
                <a:latin typeface="Gotham Rounded Book" pitchFamily="50" charset="0"/>
              </a:rPr>
              <a:t>Notifikasi</a:t>
            </a:r>
            <a:r>
              <a:rPr lang="en-US" sz="2000" dirty="0">
                <a:latin typeface="Gotham Rounded Book" pitchFamily="50" charset="0"/>
              </a:rPr>
              <a:t> Telegram </a:t>
            </a:r>
            <a:r>
              <a:rPr lang="en-US" sz="2000" dirty="0" err="1">
                <a:latin typeface="Gotham Rounded Book" pitchFamily="50" charset="0"/>
              </a:rPr>
              <a:t>hanya</a:t>
            </a:r>
            <a:r>
              <a:rPr lang="en-US" sz="2000" dirty="0">
                <a:latin typeface="Gotham Rounded Book" pitchFamily="50" charset="0"/>
              </a:rPr>
              <a:t> </a:t>
            </a:r>
            <a:r>
              <a:rPr lang="en-US" sz="2000" dirty="0" err="1">
                <a:latin typeface="Gotham Rounded Book" pitchFamily="50" charset="0"/>
              </a:rPr>
              <a:t>untuk</a:t>
            </a:r>
            <a:r>
              <a:rPr lang="en-US" sz="2000" dirty="0">
                <a:latin typeface="Gotham Rounded Book" pitchFamily="50" charset="0"/>
              </a:rPr>
              <a:t> IT Operation dan Developer.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013C8FB-F183-387F-DFC8-A6BD439722DD}"/>
              </a:ext>
            </a:extLst>
          </p:cNvPr>
          <p:cNvSpPr/>
          <p:nvPr/>
        </p:nvSpPr>
        <p:spPr>
          <a:xfrm>
            <a:off x="1283338" y="4339509"/>
            <a:ext cx="551839" cy="551839"/>
          </a:xfrm>
          <a:prstGeom prst="ellipse">
            <a:avLst/>
          </a:prstGeom>
          <a:solidFill>
            <a:srgbClr val="0254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tham Rounded Book" pitchFamily="50" charset="0"/>
              </a:rPr>
              <a:t>D</a:t>
            </a:r>
            <a:endParaRPr lang="en-ID" b="1" dirty="0">
              <a:latin typeface="Gotham Rounded Book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8AA085-8C16-4D14-A881-8EEDCA057576}"/>
              </a:ext>
            </a:extLst>
          </p:cNvPr>
          <p:cNvSpPr txBox="1"/>
          <p:nvPr/>
        </p:nvSpPr>
        <p:spPr>
          <a:xfrm>
            <a:off x="1283338" y="814904"/>
            <a:ext cx="148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otham Rounded Medium" panose="02000000000000000000" pitchFamily="50" charset="0"/>
              </a:rPr>
              <a:t>BAB I</a:t>
            </a:r>
            <a:endParaRPr lang="en-ID" sz="3200" dirty="0">
              <a:solidFill>
                <a:schemeClr val="bg2">
                  <a:lumMod val="75000"/>
                </a:schemeClr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9CF93C-1FBF-19C6-0060-28CA9FADC417}"/>
              </a:ext>
            </a:extLst>
          </p:cNvPr>
          <p:cNvSpPr txBox="1"/>
          <p:nvPr/>
        </p:nvSpPr>
        <p:spPr>
          <a:xfrm>
            <a:off x="1236932" y="5689478"/>
            <a:ext cx="824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otham Rounded Book" pitchFamily="50" charset="0"/>
              </a:rPr>
              <a:t>Page</a:t>
            </a:r>
            <a:endParaRPr lang="en-ID" sz="2000" dirty="0">
              <a:latin typeface="Gotham Rounded Book" pitchFamily="50" charset="0"/>
            </a:endParaRPr>
          </a:p>
        </p:txBody>
      </p:sp>
      <p:sp>
        <p:nvSpPr>
          <p:cNvPr id="5" name="TextBox 4">
            <a:hlinkClick r:id="rId5" action="ppaction://hlinksldjump"/>
            <a:extLst>
              <a:ext uri="{FF2B5EF4-FFF2-40B4-BE49-F238E27FC236}">
                <a16:creationId xmlns:a16="http://schemas.microsoft.com/office/drawing/2014/main" id="{7B5A22E2-67B1-8B19-33D4-08141BEB3AB9}"/>
              </a:ext>
            </a:extLst>
          </p:cNvPr>
          <p:cNvSpPr txBox="1"/>
          <p:nvPr/>
        </p:nvSpPr>
        <p:spPr>
          <a:xfrm>
            <a:off x="2037925" y="5709798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1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  <p:sp>
        <p:nvSpPr>
          <p:cNvPr id="6" name="TextBox 5">
            <a:hlinkClick r:id="rId6" action="ppaction://hlinksldjump"/>
            <a:extLst>
              <a:ext uri="{FF2B5EF4-FFF2-40B4-BE49-F238E27FC236}">
                <a16:creationId xmlns:a16="http://schemas.microsoft.com/office/drawing/2014/main" id="{996ACE10-CEA0-D7BA-731B-B89504FB4F13}"/>
              </a:ext>
            </a:extLst>
          </p:cNvPr>
          <p:cNvSpPr txBox="1"/>
          <p:nvPr/>
        </p:nvSpPr>
        <p:spPr>
          <a:xfrm>
            <a:off x="2339611" y="5702178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2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  <p:sp>
        <p:nvSpPr>
          <p:cNvPr id="25" name="TextBox 24">
            <a:hlinkClick r:id="rId7" action="ppaction://hlinksldjump"/>
            <a:extLst>
              <a:ext uri="{FF2B5EF4-FFF2-40B4-BE49-F238E27FC236}">
                <a16:creationId xmlns:a16="http://schemas.microsoft.com/office/drawing/2014/main" id="{C8D7FCA0-6471-E8FE-8943-BAC2BC73BEEA}"/>
              </a:ext>
            </a:extLst>
          </p:cNvPr>
          <p:cNvSpPr txBox="1"/>
          <p:nvPr/>
        </p:nvSpPr>
        <p:spPr>
          <a:xfrm>
            <a:off x="2999149" y="5702178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4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  <p:sp>
        <p:nvSpPr>
          <p:cNvPr id="8" name="TextBox 7">
            <a:hlinkClick r:id="rId8" action="ppaction://hlinksldjump"/>
            <a:extLst>
              <a:ext uri="{FF2B5EF4-FFF2-40B4-BE49-F238E27FC236}">
                <a16:creationId xmlns:a16="http://schemas.microsoft.com/office/drawing/2014/main" id="{8DCB815B-B08A-DA8C-3634-968FCB8E436F}"/>
              </a:ext>
            </a:extLst>
          </p:cNvPr>
          <p:cNvSpPr txBox="1"/>
          <p:nvPr/>
        </p:nvSpPr>
        <p:spPr>
          <a:xfrm>
            <a:off x="2674029" y="570217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3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  <p:sp>
        <p:nvSpPr>
          <p:cNvPr id="9" name="TextBox 8">
            <a:hlinkClick r:id="rId9" action="ppaction://hlinksldjump"/>
            <a:extLst>
              <a:ext uri="{FF2B5EF4-FFF2-40B4-BE49-F238E27FC236}">
                <a16:creationId xmlns:a16="http://schemas.microsoft.com/office/drawing/2014/main" id="{62FFF17A-0825-6B86-F73C-8B068AB2235B}"/>
              </a:ext>
            </a:extLst>
          </p:cNvPr>
          <p:cNvSpPr txBox="1"/>
          <p:nvPr/>
        </p:nvSpPr>
        <p:spPr>
          <a:xfrm>
            <a:off x="3329780" y="570217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25464"/>
                </a:solidFill>
                <a:latin typeface="Gotham Rounded Bold" pitchFamily="50" charset="0"/>
              </a:rPr>
              <a:t>5</a:t>
            </a:r>
            <a:endParaRPr lang="en-ID" sz="2000" dirty="0">
              <a:solidFill>
                <a:srgbClr val="025464"/>
              </a:solidFill>
              <a:latin typeface="Gotham Rounded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156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0ED5BF7-8455-5D50-8651-D5DBAFCF997D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78F4D7-6000-3FF5-DAE7-3EDD4E0D7E98}"/>
              </a:ext>
            </a:extLst>
          </p:cNvPr>
          <p:cNvSpPr txBox="1"/>
          <p:nvPr/>
        </p:nvSpPr>
        <p:spPr>
          <a:xfrm>
            <a:off x="4219445" y="2096125"/>
            <a:ext cx="494339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BAB II</a:t>
            </a:r>
            <a:endParaRPr lang="en-ID" sz="115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11" name="Rectangle: Rounded Corners 10">
            <a:hlinkClick r:id="rId2" action="ppaction://hlinksldjump"/>
            <a:extLst>
              <a:ext uri="{FF2B5EF4-FFF2-40B4-BE49-F238E27FC236}">
                <a16:creationId xmlns:a16="http://schemas.microsoft.com/office/drawing/2014/main" id="{A053D7D1-6394-2720-52C2-3E4347007BE6}"/>
              </a:ext>
            </a:extLst>
          </p:cNvPr>
          <p:cNvSpPr/>
          <p:nvPr/>
        </p:nvSpPr>
        <p:spPr>
          <a:xfrm>
            <a:off x="3639535" y="4521200"/>
            <a:ext cx="2311400" cy="495300"/>
          </a:xfrm>
          <a:prstGeom prst="roundRect">
            <a:avLst>
              <a:gd name="adj" fmla="val 50000"/>
            </a:avLst>
          </a:prstGeom>
          <a:solidFill>
            <a:srgbClr val="E8AA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otham Rounded Medium" panose="02000000000000000000" pitchFamily="50" charset="0"/>
              </a:rPr>
              <a:t>Kajian </a:t>
            </a:r>
            <a:r>
              <a:rPr lang="en-US" sz="1600" dirty="0" err="1">
                <a:latin typeface="Gotham Rounded Medium" panose="02000000000000000000" pitchFamily="50" charset="0"/>
              </a:rPr>
              <a:t>Teori</a:t>
            </a:r>
            <a:endParaRPr lang="en-ID" sz="1600" dirty="0">
              <a:latin typeface="Gotham Rounded Medium" panose="02000000000000000000" pitchFamily="50" charset="0"/>
            </a:endParaRPr>
          </a:p>
        </p:txBody>
      </p:sp>
      <p:sp>
        <p:nvSpPr>
          <p:cNvPr id="12" name="Rectangle: Rounded Corners 11">
            <a:hlinkClick r:id="rId3" action="ppaction://hlinksldjump"/>
            <a:extLst>
              <a:ext uri="{FF2B5EF4-FFF2-40B4-BE49-F238E27FC236}">
                <a16:creationId xmlns:a16="http://schemas.microsoft.com/office/drawing/2014/main" id="{29ED3A16-0F3A-CBF7-BEBB-6E61F2C91D7E}"/>
              </a:ext>
            </a:extLst>
          </p:cNvPr>
          <p:cNvSpPr/>
          <p:nvPr/>
        </p:nvSpPr>
        <p:spPr>
          <a:xfrm>
            <a:off x="6075680" y="4521200"/>
            <a:ext cx="2311400" cy="495300"/>
          </a:xfrm>
          <a:prstGeom prst="roundRect">
            <a:avLst>
              <a:gd name="adj" fmla="val 50000"/>
            </a:avLst>
          </a:prstGeom>
          <a:solidFill>
            <a:srgbClr val="E8AA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latin typeface="Gotham Rounded Medium" panose="02000000000000000000" pitchFamily="50" charset="0"/>
              </a:rPr>
              <a:t>Penelitian</a:t>
            </a:r>
            <a:r>
              <a:rPr lang="en-US" sz="1500" dirty="0">
                <a:latin typeface="Gotham Rounded Medium" panose="02000000000000000000" pitchFamily="50" charset="0"/>
              </a:rPr>
              <a:t> </a:t>
            </a:r>
            <a:r>
              <a:rPr lang="en-US" sz="1500" dirty="0" err="1">
                <a:latin typeface="Gotham Rounded Medium" panose="02000000000000000000" pitchFamily="50" charset="0"/>
              </a:rPr>
              <a:t>Terdahulu</a:t>
            </a:r>
            <a:endParaRPr lang="en-ID" sz="1500" dirty="0">
              <a:latin typeface="Gotham Rounded Medium" panose="020000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E6EB4-35B6-95BC-6DEC-1DD1ADB2AF73}"/>
              </a:ext>
            </a:extLst>
          </p:cNvPr>
          <p:cNvSpPr txBox="1"/>
          <p:nvPr/>
        </p:nvSpPr>
        <p:spPr>
          <a:xfrm>
            <a:off x="4375890" y="5083085"/>
            <a:ext cx="844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Page 1</a:t>
            </a:r>
            <a:endParaRPr lang="en-ID" sz="16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73EB9-DD7D-2B79-F78C-64F778DE87CA}"/>
              </a:ext>
            </a:extLst>
          </p:cNvPr>
          <p:cNvSpPr txBox="1"/>
          <p:nvPr/>
        </p:nvSpPr>
        <p:spPr>
          <a:xfrm>
            <a:off x="6850771" y="5083085"/>
            <a:ext cx="887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Page 2</a:t>
            </a:r>
            <a:endParaRPr lang="en-ID" sz="16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19" name="Graphic 18" descr="Home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AB0DDF64-7D27-87AE-C3C2-A80CE9ADA6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2283" y="1542691"/>
            <a:ext cx="553434" cy="55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18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0ED5BF7-8455-5D50-8651-D5DBAFCF997D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95FD8C-E23C-C660-360A-5A627B8FA748}"/>
              </a:ext>
            </a:extLst>
          </p:cNvPr>
          <p:cNvSpPr txBox="1"/>
          <p:nvPr/>
        </p:nvSpPr>
        <p:spPr>
          <a:xfrm>
            <a:off x="1236932" y="5689478"/>
            <a:ext cx="824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otham Rounded Book" pitchFamily="50" charset="0"/>
              </a:rPr>
              <a:t>Page</a:t>
            </a:r>
            <a:endParaRPr lang="en-ID" sz="2000" dirty="0">
              <a:latin typeface="Gotham Rounded Book" pitchFamily="50" charset="0"/>
            </a:endParaRPr>
          </a:p>
        </p:txBody>
      </p:sp>
      <p:sp>
        <p:nvSpPr>
          <p:cNvPr id="4" name="TextBox 3">
            <a:hlinkClick r:id="rId2" action="ppaction://hlinksldjump"/>
            <a:extLst>
              <a:ext uri="{FF2B5EF4-FFF2-40B4-BE49-F238E27FC236}">
                <a16:creationId xmlns:a16="http://schemas.microsoft.com/office/drawing/2014/main" id="{09A9C827-E9D9-AAC9-8975-19E69403BE4D}"/>
              </a:ext>
            </a:extLst>
          </p:cNvPr>
          <p:cNvSpPr txBox="1"/>
          <p:nvPr/>
        </p:nvSpPr>
        <p:spPr>
          <a:xfrm>
            <a:off x="2037925" y="5709798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25464"/>
                </a:solidFill>
                <a:latin typeface="Gotham Rounded Bold" pitchFamily="50" charset="0"/>
              </a:rPr>
              <a:t>1</a:t>
            </a:r>
            <a:endParaRPr lang="en-ID" sz="2000" dirty="0">
              <a:solidFill>
                <a:srgbClr val="025464"/>
              </a:solidFill>
              <a:latin typeface="Gotham Rounded Bold" pitchFamily="50" charset="0"/>
            </a:endParaRP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43A052BB-3CDA-6FB3-D827-0612FACDF6F7}"/>
              </a:ext>
            </a:extLst>
          </p:cNvPr>
          <p:cNvSpPr txBox="1"/>
          <p:nvPr/>
        </p:nvSpPr>
        <p:spPr>
          <a:xfrm>
            <a:off x="2339611" y="5702178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2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D41D2-470F-DE24-FA6A-2F117B3375E2}"/>
              </a:ext>
            </a:extLst>
          </p:cNvPr>
          <p:cNvSpPr txBox="1"/>
          <p:nvPr/>
        </p:nvSpPr>
        <p:spPr>
          <a:xfrm>
            <a:off x="1231855" y="1388910"/>
            <a:ext cx="398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Kajian </a:t>
            </a:r>
            <a:r>
              <a:rPr lang="en-US" sz="3600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Teori</a:t>
            </a:r>
            <a:endParaRPr lang="en-ID" sz="36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41" name="Graphic 40" descr="Home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F0D60671-C3B0-CBAF-A905-015563E2E5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02262" y="5614750"/>
            <a:ext cx="553434" cy="55343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995A170-ECAD-2341-0DC4-3D4EE232CC86}"/>
              </a:ext>
            </a:extLst>
          </p:cNvPr>
          <p:cNvSpPr txBox="1"/>
          <p:nvPr/>
        </p:nvSpPr>
        <p:spPr>
          <a:xfrm>
            <a:off x="1262072" y="814904"/>
            <a:ext cx="148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otham Rounded Medium" panose="02000000000000000000" pitchFamily="50" charset="0"/>
              </a:rPr>
              <a:t>BAB II</a:t>
            </a:r>
            <a:endParaRPr lang="en-ID" sz="3200" dirty="0">
              <a:solidFill>
                <a:schemeClr val="bg2">
                  <a:lumMod val="75000"/>
                </a:schemeClr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32" name="Bagan Alur: Pemberhenti 72">
            <a:hlinkClick r:id="rId7" action="ppaction://hlinksldjump"/>
            <a:extLst>
              <a:ext uri="{FF2B5EF4-FFF2-40B4-BE49-F238E27FC236}">
                <a16:creationId xmlns:a16="http://schemas.microsoft.com/office/drawing/2014/main" id="{11EE3514-8003-D91C-8369-7EDEFB70CFA8}"/>
              </a:ext>
            </a:extLst>
          </p:cNvPr>
          <p:cNvSpPr/>
          <p:nvPr/>
        </p:nvSpPr>
        <p:spPr>
          <a:xfrm>
            <a:off x="6095999" y="3900849"/>
            <a:ext cx="2720647" cy="646331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Visualisasi</a:t>
            </a:r>
            <a:r>
              <a:rPr lang="en-US" sz="24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 Data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33" name="Bagan Alur: Pemberhenti 72">
            <a:hlinkClick r:id="rId8" action="ppaction://hlinksldjump"/>
            <a:extLst>
              <a:ext uri="{FF2B5EF4-FFF2-40B4-BE49-F238E27FC236}">
                <a16:creationId xmlns:a16="http://schemas.microsoft.com/office/drawing/2014/main" id="{A8FD42A3-F15A-132A-A8A7-A52C407A0B48}"/>
              </a:ext>
            </a:extLst>
          </p:cNvPr>
          <p:cNvSpPr/>
          <p:nvPr/>
        </p:nvSpPr>
        <p:spPr>
          <a:xfrm>
            <a:off x="2960738" y="2743304"/>
            <a:ext cx="2720647" cy="646331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Optimalisasi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34" name="Bagan Alur: Pemberhenti 72">
            <a:hlinkClick r:id="rId9" action="ppaction://hlinksldjump"/>
            <a:extLst>
              <a:ext uri="{FF2B5EF4-FFF2-40B4-BE49-F238E27FC236}">
                <a16:creationId xmlns:a16="http://schemas.microsoft.com/office/drawing/2014/main" id="{D04282A8-73EF-CA14-EC20-C64C835B9896}"/>
              </a:ext>
            </a:extLst>
          </p:cNvPr>
          <p:cNvSpPr/>
          <p:nvPr/>
        </p:nvSpPr>
        <p:spPr>
          <a:xfrm>
            <a:off x="2960738" y="3900849"/>
            <a:ext cx="2720647" cy="646331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Monitoring</a:t>
            </a:r>
          </a:p>
        </p:txBody>
      </p:sp>
      <p:sp>
        <p:nvSpPr>
          <p:cNvPr id="35" name="Bagan Alur: Pemberhenti 72">
            <a:hlinkClick r:id="rId10" action="ppaction://hlinksldjump"/>
            <a:extLst>
              <a:ext uri="{FF2B5EF4-FFF2-40B4-BE49-F238E27FC236}">
                <a16:creationId xmlns:a16="http://schemas.microsoft.com/office/drawing/2014/main" id="{98879357-8C1F-F0CE-8DF5-48CE413527EC}"/>
              </a:ext>
            </a:extLst>
          </p:cNvPr>
          <p:cNvSpPr/>
          <p:nvPr/>
        </p:nvSpPr>
        <p:spPr>
          <a:xfrm>
            <a:off x="6096000" y="2744360"/>
            <a:ext cx="2720647" cy="646331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853137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726BC1-6B18-2A9F-EC1E-B5ACC0E30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22027E8-C9CC-26EC-0A02-281BF53762D7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CB5BA3-11C6-8069-FCEE-34F5AE94048B}"/>
              </a:ext>
            </a:extLst>
          </p:cNvPr>
          <p:cNvSpPr txBox="1"/>
          <p:nvPr/>
        </p:nvSpPr>
        <p:spPr>
          <a:xfrm>
            <a:off x="1231855" y="1388910"/>
            <a:ext cx="398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Optimalisasi</a:t>
            </a:r>
            <a:endParaRPr lang="en-ID" sz="36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DE47E640-3C81-1FC1-EF03-774B1349B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5614750"/>
            <a:ext cx="553434" cy="55343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7A4DC9C-8892-6A8E-EE96-9A9F06E8DBDF}"/>
              </a:ext>
            </a:extLst>
          </p:cNvPr>
          <p:cNvSpPr txBox="1"/>
          <p:nvPr/>
        </p:nvSpPr>
        <p:spPr>
          <a:xfrm>
            <a:off x="1262072" y="814904"/>
            <a:ext cx="2151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otham Rounded Medium" panose="02000000000000000000" pitchFamily="50" charset="0"/>
              </a:rPr>
              <a:t>Kajian </a:t>
            </a:r>
            <a:r>
              <a:rPr lang="en-US" sz="3200" dirty="0" err="1">
                <a:solidFill>
                  <a:schemeClr val="bg2">
                    <a:lumMod val="75000"/>
                  </a:schemeClr>
                </a:solidFill>
                <a:latin typeface="Gotham Rounded Medium" panose="02000000000000000000" pitchFamily="50" charset="0"/>
              </a:rPr>
              <a:t>Teori</a:t>
            </a:r>
            <a:endParaRPr lang="en-ID" sz="3200" dirty="0">
              <a:solidFill>
                <a:schemeClr val="bg2">
                  <a:lumMod val="75000"/>
                </a:schemeClr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6" name="Flowchart: Alternate Process 2">
            <a:extLst>
              <a:ext uri="{FF2B5EF4-FFF2-40B4-BE49-F238E27FC236}">
                <a16:creationId xmlns:a16="http://schemas.microsoft.com/office/drawing/2014/main" id="{AA66B6C5-BA1B-A7D8-C72E-B77DD5A0A09A}"/>
              </a:ext>
            </a:extLst>
          </p:cNvPr>
          <p:cNvSpPr/>
          <p:nvPr/>
        </p:nvSpPr>
        <p:spPr>
          <a:xfrm>
            <a:off x="1287881" y="2609247"/>
            <a:ext cx="9420759" cy="1363585"/>
          </a:xfrm>
          <a:prstGeom prst="flowChartAlternateProcess">
            <a:avLst/>
          </a:prstGeom>
          <a:noFill/>
          <a:ln w="38100">
            <a:solidFill>
              <a:srgbClr val="E8AA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7E4F5-3694-5F83-B3B9-ED83E3B1C418}"/>
              </a:ext>
            </a:extLst>
          </p:cNvPr>
          <p:cNvSpPr txBox="1"/>
          <p:nvPr/>
        </p:nvSpPr>
        <p:spPr>
          <a:xfrm>
            <a:off x="1479395" y="2848877"/>
            <a:ext cx="9030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dirty="0" err="1"/>
              <a:t>Menurut</a:t>
            </a:r>
            <a:r>
              <a:rPr lang="en-ID" dirty="0"/>
              <a:t> (</a:t>
            </a:r>
            <a:r>
              <a:rPr lang="en-ID" dirty="0" err="1"/>
              <a:t>Febriant</a:t>
            </a:r>
            <a:r>
              <a:rPr lang="en-ID" dirty="0"/>
              <a:t> </a:t>
            </a:r>
            <a:r>
              <a:rPr lang="en-ID" dirty="0" err="1"/>
              <a:t>Rizaldy</a:t>
            </a:r>
            <a:r>
              <a:rPr lang="en-ID" dirty="0"/>
              <a:t> et al., 2024) </a:t>
            </a:r>
            <a:r>
              <a:rPr lang="en-ID" dirty="0" err="1"/>
              <a:t>Optimalisasi</a:t>
            </a:r>
            <a:r>
              <a:rPr lang="en-ID" dirty="0"/>
              <a:t>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upaya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peningkatan</a:t>
            </a:r>
            <a:r>
              <a:rPr lang="en-ID" dirty="0"/>
              <a:t> </a:t>
            </a:r>
            <a:r>
              <a:rPr lang="en-ID" dirty="0" err="1"/>
              <a:t>kinerja</a:t>
            </a:r>
            <a:r>
              <a:rPr lang="en-ID" dirty="0"/>
              <a:t> pada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maupun</a:t>
            </a:r>
            <a:r>
              <a:rPr lang="en-ID" dirty="0"/>
              <a:t> program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berkaitan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kepentingan</a:t>
            </a:r>
            <a:r>
              <a:rPr lang="en-ID" dirty="0"/>
              <a:t> </a:t>
            </a:r>
            <a:r>
              <a:rPr lang="en-ID" dirty="0" err="1"/>
              <a:t>publik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tercapainya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penyelenggaraan</a:t>
            </a:r>
            <a:r>
              <a:rPr lang="en-ID" dirty="0"/>
              <a:t> </a:t>
            </a:r>
            <a:r>
              <a:rPr lang="en-ID" dirty="0" err="1"/>
              <a:t>aktivitas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.</a:t>
            </a:r>
            <a:endParaRPr lang="en-US" dirty="0">
              <a:latin typeface="Gotham Rounded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381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0F25B5-C49F-7F37-BCEC-6196A2121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B37496-C131-3A8E-6829-AC078A0C9D38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06968-A8D0-D1ED-8DE8-D5AB58E2AE0C}"/>
              </a:ext>
            </a:extLst>
          </p:cNvPr>
          <p:cNvSpPr txBox="1"/>
          <p:nvPr/>
        </p:nvSpPr>
        <p:spPr>
          <a:xfrm>
            <a:off x="1231855" y="1388910"/>
            <a:ext cx="398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Monitoring</a:t>
            </a:r>
            <a:endParaRPr lang="en-ID" sz="36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C627FF8B-C9EF-F3BB-613F-06460AE43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5614750"/>
            <a:ext cx="553434" cy="55343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0B8A5B7-B283-A076-9A85-A2E193E346B7}"/>
              </a:ext>
            </a:extLst>
          </p:cNvPr>
          <p:cNvSpPr txBox="1"/>
          <p:nvPr/>
        </p:nvSpPr>
        <p:spPr>
          <a:xfrm>
            <a:off x="1262072" y="814904"/>
            <a:ext cx="2151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otham Rounded Medium" panose="02000000000000000000" pitchFamily="50" charset="0"/>
              </a:rPr>
              <a:t>Kajian </a:t>
            </a:r>
            <a:r>
              <a:rPr lang="en-US" sz="3200" dirty="0" err="1">
                <a:solidFill>
                  <a:schemeClr val="bg2">
                    <a:lumMod val="75000"/>
                  </a:schemeClr>
                </a:solidFill>
                <a:latin typeface="Gotham Rounded Medium" panose="02000000000000000000" pitchFamily="50" charset="0"/>
              </a:rPr>
              <a:t>Teori</a:t>
            </a:r>
            <a:endParaRPr lang="en-ID" sz="3200" dirty="0">
              <a:solidFill>
                <a:schemeClr val="bg2">
                  <a:lumMod val="75000"/>
                </a:schemeClr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6" name="Flowchart: Alternate Process 2">
            <a:extLst>
              <a:ext uri="{FF2B5EF4-FFF2-40B4-BE49-F238E27FC236}">
                <a16:creationId xmlns:a16="http://schemas.microsoft.com/office/drawing/2014/main" id="{5E6BD963-A187-2D7A-6589-A778310BD1D1}"/>
              </a:ext>
            </a:extLst>
          </p:cNvPr>
          <p:cNvSpPr/>
          <p:nvPr/>
        </p:nvSpPr>
        <p:spPr>
          <a:xfrm>
            <a:off x="1287881" y="2609247"/>
            <a:ext cx="9420759" cy="1363585"/>
          </a:xfrm>
          <a:prstGeom prst="flowChartAlternateProcess">
            <a:avLst/>
          </a:prstGeom>
          <a:noFill/>
          <a:ln w="38100">
            <a:solidFill>
              <a:srgbClr val="E8AA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3DD40-B136-03CA-A7CB-C88B4B566AF8}"/>
              </a:ext>
            </a:extLst>
          </p:cNvPr>
          <p:cNvSpPr txBox="1"/>
          <p:nvPr/>
        </p:nvSpPr>
        <p:spPr>
          <a:xfrm>
            <a:off x="1479395" y="2848877"/>
            <a:ext cx="9030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dirty="0" err="1"/>
              <a:t>Menurut</a:t>
            </a:r>
            <a:r>
              <a:rPr lang="en-ID" dirty="0"/>
              <a:t> (Putri &amp; Zakaria, 2023) </a:t>
            </a:r>
            <a:r>
              <a:rPr lang="en-ID" dirty="0" err="1"/>
              <a:t>dikutip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(</a:t>
            </a:r>
            <a:r>
              <a:rPr lang="en-ID" dirty="0" err="1"/>
              <a:t>Misbullah</a:t>
            </a:r>
            <a:r>
              <a:rPr lang="en-ID" dirty="0"/>
              <a:t> et al., 2023) Monitoring </a:t>
            </a:r>
            <a:r>
              <a:rPr lang="en-ID" dirty="0" err="1"/>
              <a:t>adalah</a:t>
            </a:r>
            <a:r>
              <a:rPr lang="en-ID" dirty="0"/>
              <a:t> proses </a:t>
            </a:r>
            <a:r>
              <a:rPr lang="en-ID" dirty="0" err="1"/>
              <a:t>pengumpulan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berkelanjutan</a:t>
            </a:r>
            <a:r>
              <a:rPr lang="en-ID" dirty="0"/>
              <a:t> yang </a:t>
            </a:r>
            <a:r>
              <a:rPr lang="en-ID" dirty="0" err="1"/>
              <a:t>bertujuan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mengawasi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guna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penyempurnaan</a:t>
            </a:r>
            <a:r>
              <a:rPr lang="en-ID" dirty="0"/>
              <a:t> </a:t>
            </a:r>
            <a:r>
              <a:rPr lang="en-ID" dirty="0" err="1"/>
              <a:t>tujuan</a:t>
            </a:r>
            <a:r>
              <a:rPr lang="en-ID" dirty="0"/>
              <a:t> yang </a:t>
            </a:r>
            <a:r>
              <a:rPr lang="en-ID" dirty="0" err="1"/>
              <a:t>ingin</a:t>
            </a:r>
            <a:r>
              <a:rPr lang="en-ID" dirty="0"/>
              <a:t> di </a:t>
            </a:r>
            <a:r>
              <a:rPr lang="en-ID" dirty="0" err="1"/>
              <a:t>capai</a:t>
            </a:r>
            <a:r>
              <a:rPr lang="en-ID" dirty="0"/>
              <a:t>.</a:t>
            </a:r>
            <a:endParaRPr lang="en-US" dirty="0">
              <a:latin typeface="Gotham Rounded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159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5C0C08-313B-F79A-F881-1B0D45742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4F1167C-8678-9A2A-2399-D7661ADDDB2A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556C7-62F8-41DA-BE20-A7B9645BDCDC}"/>
              </a:ext>
            </a:extLst>
          </p:cNvPr>
          <p:cNvSpPr txBox="1"/>
          <p:nvPr/>
        </p:nvSpPr>
        <p:spPr>
          <a:xfrm>
            <a:off x="1231855" y="1388910"/>
            <a:ext cx="398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Server</a:t>
            </a:r>
            <a:endParaRPr lang="en-ID" sz="36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320A80C8-949F-B858-E42C-6C7A4F540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5614750"/>
            <a:ext cx="553434" cy="55343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48C4B62-3FF1-EF75-DB65-17C3A94BA5E5}"/>
              </a:ext>
            </a:extLst>
          </p:cNvPr>
          <p:cNvSpPr txBox="1"/>
          <p:nvPr/>
        </p:nvSpPr>
        <p:spPr>
          <a:xfrm>
            <a:off x="1262072" y="814904"/>
            <a:ext cx="2151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otham Rounded Medium" panose="02000000000000000000" pitchFamily="50" charset="0"/>
              </a:rPr>
              <a:t>Kajian </a:t>
            </a:r>
            <a:r>
              <a:rPr lang="en-US" sz="3200" dirty="0" err="1">
                <a:solidFill>
                  <a:schemeClr val="bg2">
                    <a:lumMod val="75000"/>
                  </a:schemeClr>
                </a:solidFill>
                <a:latin typeface="Gotham Rounded Medium" panose="02000000000000000000" pitchFamily="50" charset="0"/>
              </a:rPr>
              <a:t>Teori</a:t>
            </a:r>
            <a:endParaRPr lang="en-ID" sz="3200" dirty="0">
              <a:solidFill>
                <a:schemeClr val="bg2">
                  <a:lumMod val="75000"/>
                </a:schemeClr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6" name="Flowchart: Alternate Process 2">
            <a:extLst>
              <a:ext uri="{FF2B5EF4-FFF2-40B4-BE49-F238E27FC236}">
                <a16:creationId xmlns:a16="http://schemas.microsoft.com/office/drawing/2014/main" id="{DBF1D33E-E7D0-C2A2-38C5-73ADC06D4EE6}"/>
              </a:ext>
            </a:extLst>
          </p:cNvPr>
          <p:cNvSpPr/>
          <p:nvPr/>
        </p:nvSpPr>
        <p:spPr>
          <a:xfrm>
            <a:off x="1287881" y="2609247"/>
            <a:ext cx="9420759" cy="1363585"/>
          </a:xfrm>
          <a:prstGeom prst="flowChartAlternateProcess">
            <a:avLst/>
          </a:prstGeom>
          <a:noFill/>
          <a:ln w="38100">
            <a:solidFill>
              <a:srgbClr val="E8AA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FF287-8150-98D4-495C-D4A8ED093A9E}"/>
              </a:ext>
            </a:extLst>
          </p:cNvPr>
          <p:cNvSpPr txBox="1"/>
          <p:nvPr/>
        </p:nvSpPr>
        <p:spPr>
          <a:xfrm>
            <a:off x="1479395" y="2848877"/>
            <a:ext cx="9030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dirty="0" err="1"/>
              <a:t>Menurut</a:t>
            </a:r>
            <a:r>
              <a:rPr lang="en-ID" dirty="0"/>
              <a:t> (Amira K, n.d.) Server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komputer</a:t>
            </a:r>
            <a:r>
              <a:rPr lang="en-ID" dirty="0"/>
              <a:t> yang </a:t>
            </a:r>
            <a:r>
              <a:rPr lang="en-ID" dirty="0" err="1"/>
              <a:t>mempunyai</a:t>
            </a:r>
            <a:r>
              <a:rPr lang="en-ID" dirty="0"/>
              <a:t> </a:t>
            </a:r>
            <a:r>
              <a:rPr lang="en-ID" dirty="0" err="1"/>
              <a:t>layanan</a:t>
            </a:r>
            <a:r>
              <a:rPr lang="en-ID" dirty="0"/>
              <a:t> </a:t>
            </a:r>
            <a:r>
              <a:rPr lang="en-ID" dirty="0" err="1"/>
              <a:t>khusus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penyimpanan</a:t>
            </a:r>
            <a:r>
              <a:rPr lang="en-ID" dirty="0"/>
              <a:t> data. Peran Server sangat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mengirim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menerima</a:t>
            </a:r>
            <a:r>
              <a:rPr lang="en-ID" dirty="0"/>
              <a:t> data </a:t>
            </a:r>
            <a:r>
              <a:rPr lang="en-ID" dirty="0" err="1"/>
              <a:t>maupun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yang </a:t>
            </a:r>
            <a:r>
              <a:rPr lang="en-ID" dirty="0" err="1"/>
              <a:t>tersedia</a:t>
            </a:r>
            <a:r>
              <a:rPr lang="en-ID" dirty="0"/>
              <a:t>.</a:t>
            </a:r>
            <a:endParaRPr lang="en-US" dirty="0">
              <a:latin typeface="Gotham Rounded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299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FAF06E-45C5-E51B-3797-9CFEE826B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EA96A53-C2BB-7C76-4367-9323AE698F67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7C7B4-1325-54DF-9FC4-EDB69DF27280}"/>
              </a:ext>
            </a:extLst>
          </p:cNvPr>
          <p:cNvSpPr txBox="1"/>
          <p:nvPr/>
        </p:nvSpPr>
        <p:spPr>
          <a:xfrm>
            <a:off x="1231855" y="1388910"/>
            <a:ext cx="398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Visualisasi</a:t>
            </a:r>
            <a:r>
              <a:rPr lang="en-US" sz="36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 Data</a:t>
            </a:r>
            <a:endParaRPr lang="en-ID" sz="36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5E9E2A31-6271-8D66-6804-2C58C915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5614750"/>
            <a:ext cx="553434" cy="55343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CFB4676-EC04-C011-C160-4E1268E6548A}"/>
              </a:ext>
            </a:extLst>
          </p:cNvPr>
          <p:cNvSpPr txBox="1"/>
          <p:nvPr/>
        </p:nvSpPr>
        <p:spPr>
          <a:xfrm>
            <a:off x="1262072" y="814904"/>
            <a:ext cx="2151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otham Rounded Medium" panose="02000000000000000000" pitchFamily="50" charset="0"/>
              </a:rPr>
              <a:t>Kajian </a:t>
            </a:r>
            <a:r>
              <a:rPr lang="en-US" sz="3200" dirty="0" err="1">
                <a:solidFill>
                  <a:schemeClr val="bg2">
                    <a:lumMod val="75000"/>
                  </a:schemeClr>
                </a:solidFill>
                <a:latin typeface="Gotham Rounded Medium" panose="02000000000000000000" pitchFamily="50" charset="0"/>
              </a:rPr>
              <a:t>Teori</a:t>
            </a:r>
            <a:endParaRPr lang="en-ID" sz="3200" dirty="0">
              <a:solidFill>
                <a:schemeClr val="bg2">
                  <a:lumMod val="75000"/>
                </a:schemeClr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6" name="Flowchart: Alternate Process 2">
            <a:extLst>
              <a:ext uri="{FF2B5EF4-FFF2-40B4-BE49-F238E27FC236}">
                <a16:creationId xmlns:a16="http://schemas.microsoft.com/office/drawing/2014/main" id="{12ACB15A-EEA9-620C-7595-4464318B086F}"/>
              </a:ext>
            </a:extLst>
          </p:cNvPr>
          <p:cNvSpPr/>
          <p:nvPr/>
        </p:nvSpPr>
        <p:spPr>
          <a:xfrm>
            <a:off x="1287881" y="2609247"/>
            <a:ext cx="9420759" cy="1363585"/>
          </a:xfrm>
          <a:prstGeom prst="flowChartAlternateProcess">
            <a:avLst/>
          </a:prstGeom>
          <a:noFill/>
          <a:ln w="38100">
            <a:solidFill>
              <a:srgbClr val="E8AA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7FB44E-EE38-2BF5-0A8B-BBBDB6AC8690}"/>
              </a:ext>
            </a:extLst>
          </p:cNvPr>
          <p:cNvSpPr txBox="1"/>
          <p:nvPr/>
        </p:nvSpPr>
        <p:spPr>
          <a:xfrm>
            <a:off x="1479395" y="2848877"/>
            <a:ext cx="9030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dirty="0" err="1"/>
              <a:t>Menurut</a:t>
            </a:r>
            <a:r>
              <a:rPr lang="en-ID" dirty="0"/>
              <a:t> (</a:t>
            </a:r>
            <a:r>
              <a:rPr lang="en-ID" dirty="0" err="1"/>
              <a:t>Wahjoerini</a:t>
            </a:r>
            <a:r>
              <a:rPr lang="en-ID" dirty="0"/>
              <a:t> et al., 2022) </a:t>
            </a:r>
            <a:r>
              <a:rPr lang="en-ID" dirty="0" err="1"/>
              <a:t>dikutip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(Ayu </a:t>
            </a:r>
            <a:r>
              <a:rPr lang="en-ID" dirty="0" err="1"/>
              <a:t>Aknesia</a:t>
            </a:r>
            <a:r>
              <a:rPr lang="en-ID" dirty="0"/>
              <a:t>, 2024) </a:t>
            </a:r>
            <a:r>
              <a:rPr lang="en-ID" dirty="0" err="1"/>
              <a:t>Visualisasi</a:t>
            </a:r>
            <a:r>
              <a:rPr lang="en-ID" dirty="0"/>
              <a:t> data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teknik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mempresentasikan</a:t>
            </a:r>
            <a:r>
              <a:rPr lang="en-ID" dirty="0"/>
              <a:t> data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grafik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gambar</a:t>
            </a:r>
            <a:r>
              <a:rPr lang="en-ID" dirty="0"/>
              <a:t> agar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gambaran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jelas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yang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data.</a:t>
            </a:r>
            <a:endParaRPr lang="en-US" dirty="0">
              <a:latin typeface="Gotham Rounded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841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0ED5BF7-8455-5D50-8651-D5DBAFCF997D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D41D2-470F-DE24-FA6A-2F117B3375E2}"/>
              </a:ext>
            </a:extLst>
          </p:cNvPr>
          <p:cNvSpPr txBox="1"/>
          <p:nvPr/>
        </p:nvSpPr>
        <p:spPr>
          <a:xfrm>
            <a:off x="1231854" y="1388910"/>
            <a:ext cx="5173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Penelitian</a:t>
            </a:r>
            <a:r>
              <a:rPr lang="en-US" sz="36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 </a:t>
            </a:r>
            <a:r>
              <a:rPr lang="en-US" sz="3600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Terdahulu</a:t>
            </a:r>
            <a:endParaRPr lang="en-ID" sz="36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0D60671-C3B0-CBAF-A905-015563E2E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5614750"/>
            <a:ext cx="553434" cy="55343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995A170-ECAD-2341-0DC4-3D4EE232CC86}"/>
              </a:ext>
            </a:extLst>
          </p:cNvPr>
          <p:cNvSpPr txBox="1"/>
          <p:nvPr/>
        </p:nvSpPr>
        <p:spPr>
          <a:xfrm>
            <a:off x="1262072" y="814904"/>
            <a:ext cx="148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otham Rounded Medium" panose="02000000000000000000" pitchFamily="50" charset="0"/>
              </a:rPr>
              <a:t>BAB II</a:t>
            </a:r>
            <a:endParaRPr lang="en-ID" sz="3200" dirty="0">
              <a:solidFill>
                <a:schemeClr val="bg2">
                  <a:lumMod val="75000"/>
                </a:schemeClr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7AE452-76C0-C9B0-5AC8-21606A990E73}"/>
              </a:ext>
            </a:extLst>
          </p:cNvPr>
          <p:cNvSpPr txBox="1"/>
          <p:nvPr/>
        </p:nvSpPr>
        <p:spPr>
          <a:xfrm>
            <a:off x="1538430" y="4026116"/>
            <a:ext cx="3370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Gotham Rounded Book" pitchFamily="50" charset="0"/>
              </a:rPr>
              <a:t>Lorem ipsum dolor sit amet, consectetuer adipiscing elit.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7AF80-EFEC-DD8D-9FAC-299FA351559C}"/>
              </a:ext>
            </a:extLst>
          </p:cNvPr>
          <p:cNvSpPr txBox="1"/>
          <p:nvPr/>
        </p:nvSpPr>
        <p:spPr>
          <a:xfrm>
            <a:off x="1236932" y="5689478"/>
            <a:ext cx="824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otham Rounded Book" pitchFamily="50" charset="0"/>
              </a:rPr>
              <a:t>Page</a:t>
            </a:r>
            <a:endParaRPr lang="en-ID" sz="2000" dirty="0">
              <a:latin typeface="Gotham Rounded Book" pitchFamily="50" charset="0"/>
            </a:endParaRPr>
          </a:p>
        </p:txBody>
      </p:sp>
      <p:sp>
        <p:nvSpPr>
          <p:cNvPr id="4" name="TextBox 3">
            <a:hlinkClick r:id="rId5" action="ppaction://hlinksldjump"/>
            <a:extLst>
              <a:ext uri="{FF2B5EF4-FFF2-40B4-BE49-F238E27FC236}">
                <a16:creationId xmlns:a16="http://schemas.microsoft.com/office/drawing/2014/main" id="{612D4971-F5D0-EA1C-18F0-B32CB43FD06B}"/>
              </a:ext>
            </a:extLst>
          </p:cNvPr>
          <p:cNvSpPr txBox="1"/>
          <p:nvPr/>
        </p:nvSpPr>
        <p:spPr>
          <a:xfrm>
            <a:off x="2037925" y="5709798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1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4A0D18D1-89FD-96B6-C5E0-84CFA6A55B8C}"/>
              </a:ext>
            </a:extLst>
          </p:cNvPr>
          <p:cNvSpPr txBox="1"/>
          <p:nvPr/>
        </p:nvSpPr>
        <p:spPr>
          <a:xfrm>
            <a:off x="2339611" y="5702178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25464"/>
                </a:solidFill>
                <a:latin typeface="Gotham Rounded Bold" pitchFamily="50" charset="0"/>
              </a:rPr>
              <a:t>2</a:t>
            </a:r>
            <a:endParaRPr lang="en-ID" sz="2000" dirty="0">
              <a:solidFill>
                <a:srgbClr val="025464"/>
              </a:solidFill>
              <a:latin typeface="Gotham Rounded Bold" pitchFamily="50" charset="0"/>
            </a:endParaRPr>
          </a:p>
        </p:txBody>
      </p:sp>
      <p:sp>
        <p:nvSpPr>
          <p:cNvPr id="6" name="Flowchart: Alternate Process 2">
            <a:extLst>
              <a:ext uri="{FF2B5EF4-FFF2-40B4-BE49-F238E27FC236}">
                <a16:creationId xmlns:a16="http://schemas.microsoft.com/office/drawing/2014/main" id="{0124763F-3C65-AA1B-BB7D-1D8922499A88}"/>
              </a:ext>
            </a:extLst>
          </p:cNvPr>
          <p:cNvSpPr/>
          <p:nvPr/>
        </p:nvSpPr>
        <p:spPr>
          <a:xfrm>
            <a:off x="1287881" y="2428241"/>
            <a:ext cx="9634119" cy="2733039"/>
          </a:xfrm>
          <a:prstGeom prst="flowChartAlternateProcess">
            <a:avLst/>
          </a:prstGeom>
          <a:noFill/>
          <a:ln w="38100">
            <a:solidFill>
              <a:srgbClr val="E8AA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9EAE-6972-4721-C8BD-FA07055FF026}"/>
              </a:ext>
            </a:extLst>
          </p:cNvPr>
          <p:cNvSpPr txBox="1"/>
          <p:nvPr/>
        </p:nvSpPr>
        <p:spPr>
          <a:xfrm>
            <a:off x="1580995" y="3204477"/>
            <a:ext cx="90300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600" dirty="0"/>
              <a:t>Dari </a:t>
            </a:r>
            <a:r>
              <a:rPr lang="en-ID" sz="1600" dirty="0" err="1"/>
              <a:t>hasil</a:t>
            </a:r>
            <a:r>
              <a:rPr lang="en-ID" sz="1600" dirty="0"/>
              <a:t> </a:t>
            </a:r>
            <a:r>
              <a:rPr lang="en-ID" sz="1600" dirty="0" err="1"/>
              <a:t>penelitian</a:t>
            </a:r>
            <a:r>
              <a:rPr lang="en-ID" sz="1600" dirty="0"/>
              <a:t> yang </a:t>
            </a:r>
            <a:r>
              <a:rPr lang="en-ID" sz="1600" dirty="0" err="1"/>
              <a:t>dilakukan</a:t>
            </a:r>
            <a:r>
              <a:rPr lang="en-ID" sz="1600" dirty="0"/>
              <a:t>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diperoleh</a:t>
            </a:r>
            <a:r>
              <a:rPr lang="en-ID" sz="1600" dirty="0"/>
              <a:t> </a:t>
            </a:r>
            <a:r>
              <a:rPr lang="en-ID" sz="1600" dirty="0" err="1"/>
              <a:t>sebuah</a:t>
            </a:r>
            <a:r>
              <a:rPr lang="en-ID" sz="1600" dirty="0"/>
              <a:t> </a:t>
            </a:r>
            <a:r>
              <a:rPr lang="en-ID" sz="1600" dirty="0" err="1"/>
              <a:t>kesimpulan</a:t>
            </a:r>
            <a:r>
              <a:rPr lang="en-ID" sz="1600" dirty="0"/>
              <a:t> </a:t>
            </a:r>
            <a:r>
              <a:rPr lang="en-ID" sz="1600" dirty="0" err="1"/>
              <a:t>bahwa</a:t>
            </a:r>
            <a:r>
              <a:rPr lang="en-ID" sz="1600" dirty="0"/>
              <a:t> </a:t>
            </a:r>
            <a:r>
              <a:rPr lang="en-ID" sz="1600" dirty="0" err="1"/>
              <a:t>adanya</a:t>
            </a:r>
            <a:r>
              <a:rPr lang="en-ID" sz="1600" dirty="0"/>
              <a:t> </a:t>
            </a:r>
            <a:r>
              <a:rPr lang="en-ID" sz="1600" dirty="0" err="1"/>
              <a:t>sistem</a:t>
            </a:r>
            <a:r>
              <a:rPr lang="en-ID" sz="1600" dirty="0"/>
              <a:t> monitoring </a:t>
            </a:r>
            <a:r>
              <a:rPr lang="en-ID" sz="1600" dirty="0" err="1"/>
              <a:t>jaringan</a:t>
            </a:r>
            <a:r>
              <a:rPr lang="en-ID" sz="1600" dirty="0"/>
              <a:t> </a:t>
            </a:r>
            <a:r>
              <a:rPr lang="en-ID" sz="1600" dirty="0" err="1"/>
              <a:t>menggunakan</a:t>
            </a:r>
            <a:r>
              <a:rPr lang="en-ID" sz="1600" dirty="0"/>
              <a:t> Prometheus dan Grafana,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membantu</a:t>
            </a:r>
            <a:r>
              <a:rPr lang="en-ID" sz="1600" dirty="0"/>
              <a:t> </a:t>
            </a:r>
            <a:r>
              <a:rPr lang="en-ID" sz="1600" dirty="0" err="1"/>
              <a:t>sistem</a:t>
            </a:r>
            <a:r>
              <a:rPr lang="en-ID" sz="1600" dirty="0"/>
              <a:t> administrator </a:t>
            </a:r>
            <a:r>
              <a:rPr lang="en-ID" sz="1600" dirty="0" err="1"/>
              <a:t>jaringan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mengetahui</a:t>
            </a:r>
            <a:r>
              <a:rPr lang="en-ID" sz="1600" dirty="0"/>
              <a:t> </a:t>
            </a:r>
            <a:r>
              <a:rPr lang="en-ID" sz="1600" dirty="0" err="1"/>
              <a:t>kondisi</a:t>
            </a:r>
            <a:r>
              <a:rPr lang="en-ID" sz="1600" dirty="0"/>
              <a:t> </a:t>
            </a:r>
            <a:r>
              <a:rPr lang="en-ID" sz="1600" dirty="0" err="1"/>
              <a:t>jaringan</a:t>
            </a:r>
            <a:r>
              <a:rPr lang="en-ID" sz="1600" dirty="0"/>
              <a:t> yang </a:t>
            </a:r>
            <a:r>
              <a:rPr lang="en-ID" sz="1600" dirty="0" err="1"/>
              <a:t>ada</a:t>
            </a:r>
            <a:r>
              <a:rPr lang="en-ID" sz="1600" dirty="0"/>
              <a:t>. </a:t>
            </a:r>
            <a:r>
              <a:rPr lang="en-ID" sz="1600" dirty="0" err="1"/>
              <a:t>Obyek</a:t>
            </a:r>
            <a:r>
              <a:rPr lang="en-ID" sz="1600" dirty="0"/>
              <a:t> yang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dimonitor</a:t>
            </a:r>
            <a:r>
              <a:rPr lang="en-ID" sz="1600" dirty="0"/>
              <a:t> pada </a:t>
            </a:r>
            <a:r>
              <a:rPr lang="en-ID" sz="1600" dirty="0" err="1"/>
              <a:t>sistem</a:t>
            </a:r>
            <a:r>
              <a:rPr lang="en-ID" sz="1600" dirty="0"/>
              <a:t> yang </a:t>
            </a:r>
            <a:r>
              <a:rPr lang="en-ID" sz="1600" dirty="0" err="1"/>
              <a:t>berjalan</a:t>
            </a:r>
            <a:r>
              <a:rPr lang="en-ID" sz="1600" dirty="0"/>
              <a:t> </a:t>
            </a:r>
            <a:r>
              <a:rPr lang="en-ID" sz="1600" dirty="0" err="1"/>
              <a:t>seperti</a:t>
            </a:r>
            <a:r>
              <a:rPr lang="en-ID" sz="1600" dirty="0"/>
              <a:t>, interface yang </a:t>
            </a:r>
            <a:r>
              <a:rPr lang="en-ID" sz="1600" dirty="0" err="1"/>
              <a:t>aktif</a:t>
            </a:r>
            <a:r>
              <a:rPr lang="en-ID" sz="1600" dirty="0"/>
              <a:t>, </a:t>
            </a:r>
            <a:r>
              <a:rPr lang="en-ID" sz="1600" dirty="0" err="1"/>
              <a:t>penggunaan</a:t>
            </a:r>
            <a:r>
              <a:rPr lang="en-ID" sz="1600" dirty="0"/>
              <a:t> CPU, </a:t>
            </a:r>
            <a:r>
              <a:rPr lang="en-ID" sz="1600" dirty="0" err="1"/>
              <a:t>penggunaan</a:t>
            </a:r>
            <a:r>
              <a:rPr lang="en-ID" sz="1600" dirty="0"/>
              <a:t> </a:t>
            </a:r>
            <a:r>
              <a:rPr lang="en-ID" sz="1600" dirty="0" err="1"/>
              <a:t>Memori</a:t>
            </a:r>
            <a:r>
              <a:rPr lang="en-ID" sz="1600" dirty="0"/>
              <a:t> dan network traffic </a:t>
            </a:r>
            <a:r>
              <a:rPr lang="en-ID" sz="1600" dirty="0" err="1"/>
              <a:t>serta</a:t>
            </a:r>
            <a:r>
              <a:rPr lang="en-ID" sz="1600" dirty="0"/>
              <a:t> </a:t>
            </a:r>
            <a:r>
              <a:rPr lang="en-ID" sz="1600" dirty="0" err="1"/>
              <a:t>jumlah</a:t>
            </a:r>
            <a:r>
              <a:rPr lang="en-ID" sz="1600" dirty="0"/>
              <a:t> </a:t>
            </a:r>
            <a:r>
              <a:rPr lang="en-ID" sz="1600" dirty="0" err="1"/>
              <a:t>perangkat</a:t>
            </a:r>
            <a:r>
              <a:rPr lang="en-ID" sz="1600" dirty="0"/>
              <a:t> yang </a:t>
            </a:r>
            <a:r>
              <a:rPr lang="en-ID" sz="1600" dirty="0" err="1"/>
              <a:t>terhubung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jaringan</a:t>
            </a:r>
            <a:r>
              <a:rPr lang="en-ID" sz="1600" dirty="0"/>
              <a:t>.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adanya</a:t>
            </a:r>
            <a:r>
              <a:rPr lang="en-ID" sz="1600" dirty="0"/>
              <a:t> </a:t>
            </a:r>
            <a:r>
              <a:rPr lang="en-ID" sz="1600" dirty="0" err="1"/>
              <a:t>sistem</a:t>
            </a:r>
            <a:r>
              <a:rPr lang="en-ID" sz="1600" dirty="0"/>
              <a:t> monitoring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maka</a:t>
            </a:r>
            <a:r>
              <a:rPr lang="en-ID" sz="1600" dirty="0"/>
              <a:t> </a:t>
            </a:r>
            <a:r>
              <a:rPr lang="en-ID" sz="1600" dirty="0" err="1"/>
              <a:t>sistem</a:t>
            </a:r>
            <a:r>
              <a:rPr lang="en-ID" sz="1600" dirty="0"/>
              <a:t> administrator </a:t>
            </a:r>
            <a:r>
              <a:rPr lang="en-ID" sz="1600" dirty="0" err="1"/>
              <a:t>tidak</a:t>
            </a:r>
            <a:r>
              <a:rPr lang="en-ID" sz="1600" dirty="0"/>
              <a:t> </a:t>
            </a:r>
            <a:r>
              <a:rPr lang="en-ID" sz="1600" dirty="0" err="1"/>
              <a:t>perlu</a:t>
            </a:r>
            <a:r>
              <a:rPr lang="en-ID" sz="1600" dirty="0"/>
              <a:t> </a:t>
            </a:r>
            <a:r>
              <a:rPr lang="en-ID" sz="1600" dirty="0" err="1"/>
              <a:t>mengecek</a:t>
            </a:r>
            <a:r>
              <a:rPr lang="en-ID" sz="1600" dirty="0"/>
              <a:t> </a:t>
            </a:r>
            <a:r>
              <a:rPr lang="en-ID" sz="1600" dirty="0" err="1"/>
              <a:t>keadaan</a:t>
            </a:r>
            <a:r>
              <a:rPr lang="en-ID" sz="1600" dirty="0"/>
              <a:t> </a:t>
            </a:r>
            <a:r>
              <a:rPr lang="en-ID" sz="1600" dirty="0" err="1"/>
              <a:t>sistem</a:t>
            </a:r>
            <a:r>
              <a:rPr lang="en-ID" sz="1600" dirty="0"/>
              <a:t> </a:t>
            </a:r>
            <a:r>
              <a:rPr lang="en-ID" sz="1600" dirty="0" err="1"/>
              <a:t>secara</a:t>
            </a:r>
            <a:r>
              <a:rPr lang="en-ID" sz="1600" dirty="0"/>
              <a:t> manual </a:t>
            </a:r>
            <a:r>
              <a:rPr lang="en-ID" sz="1600" dirty="0" err="1"/>
              <a:t>satu</a:t>
            </a:r>
            <a:r>
              <a:rPr lang="en-ID" sz="1600" dirty="0"/>
              <a:t> </a:t>
            </a:r>
            <a:r>
              <a:rPr lang="en-ID" sz="1600" dirty="0" err="1"/>
              <a:t>persatu</a:t>
            </a:r>
            <a:r>
              <a:rPr lang="en-ID" sz="1600" dirty="0"/>
              <a:t> </a:t>
            </a:r>
            <a:r>
              <a:rPr lang="en-ID" sz="1600" dirty="0" err="1"/>
              <a:t>sehingga</a:t>
            </a:r>
            <a:r>
              <a:rPr lang="en-ID" sz="1600" dirty="0"/>
              <a:t> </a:t>
            </a:r>
            <a:r>
              <a:rPr lang="en-ID" sz="1600" dirty="0" err="1"/>
              <a:t>memberikan</a:t>
            </a:r>
            <a:r>
              <a:rPr lang="en-ID" sz="1600" dirty="0"/>
              <a:t> </a:t>
            </a:r>
            <a:r>
              <a:rPr lang="en-ID" sz="1600" dirty="0" err="1"/>
              <a:t>efektifitas</a:t>
            </a:r>
            <a:r>
              <a:rPr lang="en-ID" sz="1600" dirty="0"/>
              <a:t> </a:t>
            </a:r>
            <a:r>
              <a:rPr lang="en-ID" sz="1600" dirty="0" err="1"/>
              <a:t>kerja</a:t>
            </a:r>
            <a:r>
              <a:rPr lang="en-ID" sz="1600" dirty="0"/>
              <a:t> </a:t>
            </a:r>
            <a:r>
              <a:rPr lang="en-ID" sz="1600" dirty="0" err="1"/>
              <a:t>bagi</a:t>
            </a:r>
            <a:r>
              <a:rPr lang="en-ID" sz="1600" dirty="0"/>
              <a:t> admin. </a:t>
            </a:r>
            <a:endParaRPr lang="en-US" sz="1600" dirty="0">
              <a:latin typeface="Gotham Rounded Book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E36B12-285F-F487-3F75-D68DAA9BD47B}"/>
              </a:ext>
            </a:extLst>
          </p:cNvPr>
          <p:cNvSpPr txBox="1"/>
          <p:nvPr/>
        </p:nvSpPr>
        <p:spPr>
          <a:xfrm>
            <a:off x="1580995" y="2588387"/>
            <a:ext cx="8630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 u="sng" dirty="0">
                <a:solidFill>
                  <a:srgbClr val="025464"/>
                </a:solidFill>
              </a:rPr>
              <a:t>Rahayu Mutiara Febriani, 2020, Implementasi Sistem Monitoring Menggunakan Prometheus Dan Grafana, Politeknik Negeri Jakarta</a:t>
            </a:r>
            <a:endParaRPr lang="en-ID" sz="1600" b="1" u="sng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2BC415-1297-8107-CBAF-3273E3BA9D78}"/>
              </a:ext>
            </a:extLst>
          </p:cNvPr>
          <p:cNvSpPr/>
          <p:nvPr/>
        </p:nvSpPr>
        <p:spPr>
          <a:xfrm>
            <a:off x="10211941" y="2025634"/>
            <a:ext cx="798128" cy="798128"/>
          </a:xfrm>
          <a:prstGeom prst="ellipse">
            <a:avLst/>
          </a:prstGeom>
          <a:solidFill>
            <a:srgbClr val="E8AA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4" name="Graphic 33" descr="Books with solid fill">
            <a:extLst>
              <a:ext uri="{FF2B5EF4-FFF2-40B4-BE49-F238E27FC236}">
                <a16:creationId xmlns:a16="http://schemas.microsoft.com/office/drawing/2014/main" id="{A4D4528F-EE10-3DBA-3625-4F2844E7C2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31357" y="2155686"/>
            <a:ext cx="559296" cy="5592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5408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0ED5BF7-8455-5D50-8651-D5DBAFCF997D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78F4D7-6000-3FF5-DAE7-3EDD4E0D7E98}"/>
              </a:ext>
            </a:extLst>
          </p:cNvPr>
          <p:cNvSpPr txBox="1"/>
          <p:nvPr/>
        </p:nvSpPr>
        <p:spPr>
          <a:xfrm>
            <a:off x="4125601" y="1575262"/>
            <a:ext cx="53304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BAB III</a:t>
            </a:r>
            <a:endParaRPr lang="en-ID" sz="115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11" name="Rectangle: Rounded Corners 10">
            <a:hlinkClick r:id="rId2" action="ppaction://hlinksldjump"/>
            <a:extLst>
              <a:ext uri="{FF2B5EF4-FFF2-40B4-BE49-F238E27FC236}">
                <a16:creationId xmlns:a16="http://schemas.microsoft.com/office/drawing/2014/main" id="{A053D7D1-6394-2720-52C2-3E4347007BE6}"/>
              </a:ext>
            </a:extLst>
          </p:cNvPr>
          <p:cNvSpPr/>
          <p:nvPr/>
        </p:nvSpPr>
        <p:spPr>
          <a:xfrm>
            <a:off x="2243399" y="3954042"/>
            <a:ext cx="2311400" cy="495300"/>
          </a:xfrm>
          <a:prstGeom prst="roundRect">
            <a:avLst>
              <a:gd name="adj" fmla="val 50000"/>
            </a:avLst>
          </a:prstGeom>
          <a:solidFill>
            <a:srgbClr val="E8AA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Gotham Rounded Medium" panose="02000000000000000000" pitchFamily="50" charset="0"/>
              </a:rPr>
              <a:t>Metode</a:t>
            </a:r>
            <a:r>
              <a:rPr lang="en-US" sz="1600" dirty="0">
                <a:latin typeface="Gotham Rounded Medium" panose="02000000000000000000" pitchFamily="50" charset="0"/>
              </a:rPr>
              <a:t> </a:t>
            </a:r>
            <a:r>
              <a:rPr lang="en-US" sz="1600" dirty="0" err="1">
                <a:latin typeface="Gotham Rounded Medium" panose="02000000000000000000" pitchFamily="50" charset="0"/>
              </a:rPr>
              <a:t>Pengumpulan</a:t>
            </a:r>
            <a:r>
              <a:rPr lang="en-US" sz="1600" dirty="0">
                <a:latin typeface="Gotham Rounded Medium" panose="02000000000000000000" pitchFamily="50" charset="0"/>
              </a:rPr>
              <a:t> Data</a:t>
            </a:r>
            <a:endParaRPr lang="en-ID" sz="1600" dirty="0">
              <a:latin typeface="Gotham Rounded Medium" panose="02000000000000000000" pitchFamily="50" charset="0"/>
            </a:endParaRPr>
          </a:p>
        </p:txBody>
      </p:sp>
      <p:pic>
        <p:nvPicPr>
          <p:cNvPr id="19" name="Graphic 18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AB0DDF64-7D27-87AE-C3C2-A80CE9ADA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2283" y="1021828"/>
            <a:ext cx="553434" cy="553434"/>
          </a:xfrm>
          <a:prstGeom prst="rect">
            <a:avLst/>
          </a:prstGeom>
        </p:spPr>
      </p:pic>
      <p:sp>
        <p:nvSpPr>
          <p:cNvPr id="3" name="Rectangle: Rounded Corners 2">
            <a:hlinkClick r:id="rId6" action="ppaction://hlinksldjump"/>
            <a:extLst>
              <a:ext uri="{FF2B5EF4-FFF2-40B4-BE49-F238E27FC236}">
                <a16:creationId xmlns:a16="http://schemas.microsoft.com/office/drawing/2014/main" id="{3F07873F-81E9-986F-C45C-8C447F6A7D90}"/>
              </a:ext>
            </a:extLst>
          </p:cNvPr>
          <p:cNvSpPr/>
          <p:nvPr/>
        </p:nvSpPr>
        <p:spPr>
          <a:xfrm>
            <a:off x="4803331" y="3955969"/>
            <a:ext cx="2311400" cy="495300"/>
          </a:xfrm>
          <a:prstGeom prst="roundRect">
            <a:avLst>
              <a:gd name="adj" fmla="val 50000"/>
            </a:avLst>
          </a:prstGeom>
          <a:solidFill>
            <a:srgbClr val="E8AA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Gotham Rounded Medium" panose="02000000000000000000" pitchFamily="50" charset="0"/>
              </a:rPr>
              <a:t>Metode</a:t>
            </a:r>
            <a:r>
              <a:rPr lang="en-US" sz="1600" dirty="0">
                <a:latin typeface="Gotham Rounded Medium" panose="02000000000000000000" pitchFamily="50" charset="0"/>
              </a:rPr>
              <a:t> </a:t>
            </a:r>
            <a:r>
              <a:rPr lang="en-US" sz="1600" dirty="0" err="1">
                <a:latin typeface="Gotham Rounded Medium" panose="02000000000000000000" pitchFamily="50" charset="0"/>
              </a:rPr>
              <a:t>Pengembangan</a:t>
            </a:r>
            <a:r>
              <a:rPr lang="en-US" sz="1600" dirty="0">
                <a:latin typeface="Gotham Rounded Medium" panose="02000000000000000000" pitchFamily="50" charset="0"/>
              </a:rPr>
              <a:t> </a:t>
            </a:r>
            <a:r>
              <a:rPr lang="en-US" sz="1600" dirty="0" err="1">
                <a:latin typeface="Gotham Rounded Medium" panose="02000000000000000000" pitchFamily="50" charset="0"/>
              </a:rPr>
              <a:t>Sistem</a:t>
            </a:r>
            <a:endParaRPr lang="en-ID" sz="1600" dirty="0">
              <a:latin typeface="Gotham Rounded Medium" panose="02000000000000000000" pitchFamily="50" charset="0"/>
            </a:endParaRPr>
          </a:p>
        </p:txBody>
      </p:sp>
      <p:sp>
        <p:nvSpPr>
          <p:cNvPr id="4" name="Rectangle: Rounded Corners 3">
            <a:hlinkClick r:id="rId7" action="ppaction://hlinksldjump"/>
            <a:extLst>
              <a:ext uri="{FF2B5EF4-FFF2-40B4-BE49-F238E27FC236}">
                <a16:creationId xmlns:a16="http://schemas.microsoft.com/office/drawing/2014/main" id="{DE3BBD50-F8B5-8C29-7C4A-B0B2E09A96F2}"/>
              </a:ext>
            </a:extLst>
          </p:cNvPr>
          <p:cNvSpPr/>
          <p:nvPr/>
        </p:nvSpPr>
        <p:spPr>
          <a:xfrm>
            <a:off x="7351690" y="3969473"/>
            <a:ext cx="2311400" cy="495300"/>
          </a:xfrm>
          <a:prstGeom prst="roundRect">
            <a:avLst>
              <a:gd name="adj" fmla="val 50000"/>
            </a:avLst>
          </a:prstGeom>
          <a:solidFill>
            <a:srgbClr val="E8AA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Gotham Rounded Medium" panose="02000000000000000000" pitchFamily="50" charset="0"/>
              </a:rPr>
              <a:t>Pemodelan</a:t>
            </a:r>
            <a:r>
              <a:rPr lang="en-US" sz="1600" dirty="0">
                <a:latin typeface="Gotham Rounded Medium" panose="02000000000000000000" pitchFamily="50" charset="0"/>
              </a:rPr>
              <a:t> </a:t>
            </a:r>
            <a:r>
              <a:rPr lang="en-US" sz="1600" dirty="0" err="1">
                <a:latin typeface="Gotham Rounded Medium" panose="02000000000000000000" pitchFamily="50" charset="0"/>
              </a:rPr>
              <a:t>Sistem</a:t>
            </a:r>
            <a:endParaRPr lang="en-ID" sz="1600" dirty="0">
              <a:latin typeface="Gotham Rounded Medium" panose="02000000000000000000" pitchFamily="50" charset="0"/>
            </a:endParaRPr>
          </a:p>
        </p:txBody>
      </p:sp>
      <p:sp>
        <p:nvSpPr>
          <p:cNvPr id="5" name="Rectangle: Rounded Corners 4">
            <a:hlinkClick r:id="rId8" action="ppaction://hlinksldjump"/>
            <a:extLst>
              <a:ext uri="{FF2B5EF4-FFF2-40B4-BE49-F238E27FC236}">
                <a16:creationId xmlns:a16="http://schemas.microsoft.com/office/drawing/2014/main" id="{729CAE72-CA20-40B9-18D4-0ED02A0ECB2F}"/>
              </a:ext>
            </a:extLst>
          </p:cNvPr>
          <p:cNvSpPr/>
          <p:nvPr/>
        </p:nvSpPr>
        <p:spPr>
          <a:xfrm>
            <a:off x="4854903" y="5186744"/>
            <a:ext cx="2311400" cy="495300"/>
          </a:xfrm>
          <a:prstGeom prst="roundRect">
            <a:avLst>
              <a:gd name="adj" fmla="val 50000"/>
            </a:avLst>
          </a:prstGeom>
          <a:solidFill>
            <a:srgbClr val="E8AA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otham Rounded Medium" panose="02000000000000000000" pitchFamily="50" charset="0"/>
              </a:rPr>
              <a:t>Desain </a:t>
            </a:r>
            <a:r>
              <a:rPr lang="en-US" sz="1600" dirty="0" err="1">
                <a:latin typeface="Gotham Rounded Medium" panose="02000000000000000000" pitchFamily="50" charset="0"/>
              </a:rPr>
              <a:t>Antarmuka</a:t>
            </a:r>
            <a:endParaRPr lang="en-ID" sz="1600" dirty="0">
              <a:latin typeface="Gotham Rounded Medium" panose="020000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F17B0-3446-8D2F-A6F6-4B58404EEC59}"/>
              </a:ext>
            </a:extLst>
          </p:cNvPr>
          <p:cNvSpPr txBox="1"/>
          <p:nvPr/>
        </p:nvSpPr>
        <p:spPr>
          <a:xfrm>
            <a:off x="3004290" y="4493805"/>
            <a:ext cx="844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Page 1</a:t>
            </a:r>
            <a:endParaRPr lang="en-ID" sz="16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1193E4-91BC-4823-1C70-7E6A07F123F7}"/>
              </a:ext>
            </a:extLst>
          </p:cNvPr>
          <p:cNvSpPr txBox="1"/>
          <p:nvPr/>
        </p:nvSpPr>
        <p:spPr>
          <a:xfrm>
            <a:off x="5544290" y="4493805"/>
            <a:ext cx="731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Page 2</a:t>
            </a:r>
            <a:endParaRPr lang="en-ID" sz="16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0CC8C4-AE03-70E7-338E-95841890EB13}"/>
              </a:ext>
            </a:extLst>
          </p:cNvPr>
          <p:cNvSpPr txBox="1"/>
          <p:nvPr/>
        </p:nvSpPr>
        <p:spPr>
          <a:xfrm>
            <a:off x="8145250" y="4493805"/>
            <a:ext cx="731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Page 3</a:t>
            </a:r>
            <a:endParaRPr lang="en-ID" sz="16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2E537-1986-1EF4-B07C-CD52088D7946}"/>
              </a:ext>
            </a:extLst>
          </p:cNvPr>
          <p:cNvSpPr txBox="1"/>
          <p:nvPr/>
        </p:nvSpPr>
        <p:spPr>
          <a:xfrm>
            <a:off x="5588275" y="5717695"/>
            <a:ext cx="731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Page 4</a:t>
            </a:r>
            <a:endParaRPr lang="en-ID" sz="16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145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BA01286D-B612-577C-C32A-441DEDF8CF2D}"/>
              </a:ext>
            </a:extLst>
          </p:cNvPr>
          <p:cNvSpPr/>
          <p:nvPr/>
        </p:nvSpPr>
        <p:spPr>
          <a:xfrm>
            <a:off x="2813923" y="292100"/>
            <a:ext cx="6210300" cy="6210300"/>
          </a:xfrm>
          <a:prstGeom prst="ellipse">
            <a:avLst/>
          </a:prstGeom>
          <a:noFill/>
          <a:ln w="28575">
            <a:solidFill>
              <a:srgbClr val="E8AA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4F12A5D-FCBC-E05D-4C1C-B4DD236E8338}"/>
              </a:ext>
            </a:extLst>
          </p:cNvPr>
          <p:cNvSpPr/>
          <p:nvPr/>
        </p:nvSpPr>
        <p:spPr>
          <a:xfrm>
            <a:off x="1121546" y="739302"/>
            <a:ext cx="4974454" cy="53113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3A46622-1FCA-3F53-7EF2-4A14332F8A56}"/>
              </a:ext>
            </a:extLst>
          </p:cNvPr>
          <p:cNvSpPr/>
          <p:nvPr/>
        </p:nvSpPr>
        <p:spPr>
          <a:xfrm>
            <a:off x="6096000" y="739302"/>
            <a:ext cx="4974454" cy="53113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39EE4E-DDAC-031F-369B-F087A447EB80}"/>
              </a:ext>
            </a:extLst>
          </p:cNvPr>
          <p:cNvSpPr txBox="1"/>
          <p:nvPr/>
        </p:nvSpPr>
        <p:spPr>
          <a:xfrm>
            <a:off x="1662405" y="989137"/>
            <a:ext cx="3424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0"/>
              </a:rPr>
              <a:t>JUDUL PROPOSAL</a:t>
            </a:r>
            <a:endParaRPr lang="en-ID" sz="2400" b="1" dirty="0">
              <a:latin typeface="Montserrat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80CD5E-44F4-6FBA-6D03-77D3579603CC}"/>
              </a:ext>
            </a:extLst>
          </p:cNvPr>
          <p:cNvSpPr txBox="1"/>
          <p:nvPr/>
        </p:nvSpPr>
        <p:spPr>
          <a:xfrm>
            <a:off x="6408824" y="1035303"/>
            <a:ext cx="441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0"/>
              </a:rPr>
              <a:t>UNIVERSITAS BANTEN JAYA</a:t>
            </a:r>
            <a:endParaRPr lang="en-ID" dirty="0">
              <a:latin typeface="Montserrat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DC503D-1A93-2630-F6DE-F004186C12F0}"/>
              </a:ext>
            </a:extLst>
          </p:cNvPr>
          <p:cNvSpPr txBox="1"/>
          <p:nvPr/>
        </p:nvSpPr>
        <p:spPr>
          <a:xfrm>
            <a:off x="1437510" y="5264141"/>
            <a:ext cx="4418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ontserrat" pitchFamily="2" charset="0"/>
              </a:rPr>
              <a:t>Penyaji</a:t>
            </a:r>
            <a:r>
              <a:rPr lang="en-US" sz="1600" dirty="0">
                <a:latin typeface="Montserrat" pitchFamily="2" charset="0"/>
              </a:rPr>
              <a:t> :</a:t>
            </a:r>
          </a:p>
          <a:p>
            <a:r>
              <a:rPr lang="en-US" sz="1600" b="1" i="1" dirty="0">
                <a:latin typeface="Montserrat" pitchFamily="2" charset="0"/>
              </a:rPr>
              <a:t>Nanang Wahyudi</a:t>
            </a:r>
            <a:endParaRPr lang="en-ID" sz="1600" b="1" i="1" dirty="0">
              <a:latin typeface="Montserrat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B15187-441D-C120-1800-501046E2F7F6}"/>
              </a:ext>
            </a:extLst>
          </p:cNvPr>
          <p:cNvSpPr/>
          <p:nvPr/>
        </p:nvSpPr>
        <p:spPr>
          <a:xfrm>
            <a:off x="1115197" y="1700001"/>
            <a:ext cx="9948908" cy="3469534"/>
          </a:xfrm>
          <a:prstGeom prst="rect">
            <a:avLst/>
          </a:prstGeom>
          <a:solidFill>
            <a:srgbClr val="004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4FB12E-C6DA-DB83-EA59-BB1533D0F493}"/>
              </a:ext>
            </a:extLst>
          </p:cNvPr>
          <p:cNvGrpSpPr/>
          <p:nvPr/>
        </p:nvGrpSpPr>
        <p:grpSpPr>
          <a:xfrm>
            <a:off x="6017113" y="1693905"/>
            <a:ext cx="5076000" cy="3476801"/>
            <a:chOff x="6017113" y="1700001"/>
            <a:chExt cx="5076000" cy="34768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80A20D3-C550-5308-7AAE-BC4E6B3B6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63" b="15463"/>
            <a:stretch/>
          </p:blipFill>
          <p:spPr>
            <a:xfrm>
              <a:off x="6052892" y="1700001"/>
              <a:ext cx="5022894" cy="3469534"/>
            </a:xfrm>
            <a:custGeom>
              <a:avLst/>
              <a:gdLst>
                <a:gd name="connsiteX0" fmla="*/ 0 w 5022894"/>
                <a:gd name="connsiteY0" fmla="*/ 0 h 3469534"/>
                <a:gd name="connsiteX1" fmla="*/ 5022894 w 5022894"/>
                <a:gd name="connsiteY1" fmla="*/ 0 h 3469534"/>
                <a:gd name="connsiteX2" fmla="*/ 5022894 w 5022894"/>
                <a:gd name="connsiteY2" fmla="*/ 3469534 h 3469534"/>
                <a:gd name="connsiteX3" fmla="*/ 0 w 5022894"/>
                <a:gd name="connsiteY3" fmla="*/ 3469534 h 346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22894" h="3469534">
                  <a:moveTo>
                    <a:pt x="0" y="0"/>
                  </a:moveTo>
                  <a:lnTo>
                    <a:pt x="5022894" y="0"/>
                  </a:lnTo>
                  <a:lnTo>
                    <a:pt x="5022894" y="3469534"/>
                  </a:lnTo>
                  <a:lnTo>
                    <a:pt x="0" y="3469534"/>
                  </a:lnTo>
                  <a:close/>
                </a:path>
              </a:pathLst>
            </a:cu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74C4CD5-E1C7-CCB1-9082-8EE567D4B99B}"/>
                </a:ext>
              </a:extLst>
            </p:cNvPr>
            <p:cNvSpPr/>
            <p:nvPr/>
          </p:nvSpPr>
          <p:spPr>
            <a:xfrm>
              <a:off x="6017113" y="1707268"/>
              <a:ext cx="5076000" cy="3469534"/>
            </a:xfrm>
            <a:prstGeom prst="rect">
              <a:avLst/>
            </a:prstGeom>
            <a:solidFill>
              <a:srgbClr val="00425A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8C30B78-05E5-56BA-4DA0-7D731898AF8C}"/>
              </a:ext>
            </a:extLst>
          </p:cNvPr>
          <p:cNvSpPr txBox="1"/>
          <p:nvPr/>
        </p:nvSpPr>
        <p:spPr>
          <a:xfrm>
            <a:off x="1358731" y="1948267"/>
            <a:ext cx="38328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>
                <a:solidFill>
                  <a:schemeClr val="bg1"/>
                </a:solidFill>
                <a:latin typeface="Montserrat Medium" pitchFamily="2" charset="0"/>
              </a:rPr>
              <a:t>Optimalisasi</a:t>
            </a:r>
            <a:r>
              <a:rPr lang="en-US" sz="2400" b="1" i="1" dirty="0">
                <a:solidFill>
                  <a:schemeClr val="bg1"/>
                </a:solidFill>
                <a:latin typeface="Montserrat Medium" pitchFamily="2" charset="0"/>
              </a:rPr>
              <a:t> Monitoring Server </a:t>
            </a:r>
            <a:r>
              <a:rPr lang="en-US" sz="2400" b="1" i="1" dirty="0" err="1">
                <a:solidFill>
                  <a:schemeClr val="bg1"/>
                </a:solidFill>
                <a:latin typeface="Montserrat Medium" pitchFamily="2" charset="0"/>
              </a:rPr>
              <a:t>Melalui</a:t>
            </a:r>
            <a:r>
              <a:rPr lang="en-US" sz="2400" b="1" i="1" dirty="0">
                <a:solidFill>
                  <a:schemeClr val="bg1"/>
                </a:solidFill>
                <a:latin typeface="Montserrat Medium" pitchFamily="2" charset="0"/>
              </a:rPr>
              <a:t> </a:t>
            </a:r>
          </a:p>
          <a:p>
            <a:r>
              <a:rPr lang="en-US" sz="2400" b="1" i="1" dirty="0" err="1">
                <a:solidFill>
                  <a:schemeClr val="bg1"/>
                </a:solidFill>
                <a:latin typeface="Montserrat Medium" pitchFamily="2" charset="0"/>
              </a:rPr>
              <a:t>Visualisasi</a:t>
            </a:r>
            <a:r>
              <a:rPr lang="en-US" sz="2400" b="1" i="1" dirty="0">
                <a:solidFill>
                  <a:schemeClr val="bg1"/>
                </a:solidFill>
                <a:latin typeface="Montserrat Medium" pitchFamily="2" charset="0"/>
              </a:rPr>
              <a:t> Data </a:t>
            </a:r>
            <a:r>
              <a:rPr lang="en-US" sz="2400" b="1" i="1" dirty="0" err="1">
                <a:solidFill>
                  <a:schemeClr val="bg1"/>
                </a:solidFill>
                <a:latin typeface="Montserrat Medium" pitchFamily="2" charset="0"/>
              </a:rPr>
              <a:t>Menggunakan</a:t>
            </a:r>
            <a:r>
              <a:rPr lang="en-US" sz="2400" b="1" i="1" dirty="0">
                <a:solidFill>
                  <a:schemeClr val="bg1"/>
                </a:solidFill>
                <a:latin typeface="Montserrat Medium" pitchFamily="2" charset="0"/>
              </a:rPr>
              <a:t> </a:t>
            </a:r>
          </a:p>
          <a:p>
            <a:r>
              <a:rPr lang="en-US" sz="2400" b="1" i="1" dirty="0">
                <a:solidFill>
                  <a:schemeClr val="bg1"/>
                </a:solidFill>
                <a:latin typeface="Montserrat Medium" pitchFamily="2" charset="0"/>
              </a:rPr>
              <a:t>Prometheus Dan Grafana Di PT. Concord </a:t>
            </a:r>
          </a:p>
          <a:p>
            <a:r>
              <a:rPr lang="en-US" sz="2400" b="1" i="1" dirty="0">
                <a:solidFill>
                  <a:schemeClr val="bg1"/>
                </a:solidFill>
                <a:latin typeface="Montserrat Medium" pitchFamily="2" charset="0"/>
              </a:rPr>
              <a:t>Consulting Indonesia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8216FD-7E5F-3D2B-6EC3-378269602115}"/>
              </a:ext>
            </a:extLst>
          </p:cNvPr>
          <p:cNvSpPr/>
          <p:nvPr/>
        </p:nvSpPr>
        <p:spPr>
          <a:xfrm>
            <a:off x="5201006" y="2606246"/>
            <a:ext cx="1657043" cy="1657043"/>
          </a:xfrm>
          <a:prstGeom prst="ellipse">
            <a:avLst/>
          </a:prstGeom>
          <a:solidFill>
            <a:srgbClr val="E57C2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E201E4E-3F92-AD6E-5AD5-86BB72EF8CC1}"/>
              </a:ext>
            </a:extLst>
          </p:cNvPr>
          <p:cNvSpPr/>
          <p:nvPr/>
        </p:nvSpPr>
        <p:spPr>
          <a:xfrm>
            <a:off x="5311109" y="2716349"/>
            <a:ext cx="1436836" cy="1436836"/>
          </a:xfrm>
          <a:prstGeom prst="ellipse">
            <a:avLst/>
          </a:prstGeom>
          <a:solidFill>
            <a:srgbClr val="E57C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10A1AE5-D083-55C7-1E6B-0BD1315DB968}"/>
              </a:ext>
            </a:extLst>
          </p:cNvPr>
          <p:cNvSpPr/>
          <p:nvPr/>
        </p:nvSpPr>
        <p:spPr>
          <a:xfrm>
            <a:off x="5370502" y="2775742"/>
            <a:ext cx="1318049" cy="13180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0E0F15-B9C3-8D52-9435-08EA8CB4FF82}"/>
              </a:ext>
            </a:extLst>
          </p:cNvPr>
          <p:cNvSpPr txBox="1"/>
          <p:nvPr/>
        </p:nvSpPr>
        <p:spPr>
          <a:xfrm>
            <a:off x="6567029" y="5264141"/>
            <a:ext cx="4418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" pitchFamily="2" charset="0"/>
              </a:rPr>
              <a:t>Dosen </a:t>
            </a:r>
            <a:r>
              <a:rPr lang="en-US" sz="1600" dirty="0" err="1">
                <a:latin typeface="Montserrat" pitchFamily="2" charset="0"/>
              </a:rPr>
              <a:t>Pembimbing</a:t>
            </a:r>
            <a:r>
              <a:rPr lang="en-US" sz="1600" dirty="0">
                <a:latin typeface="Montserrat" pitchFamily="2" charset="0"/>
              </a:rPr>
              <a:t> :</a:t>
            </a:r>
          </a:p>
          <a:p>
            <a:r>
              <a:rPr lang="en-US" sz="1600" b="1" i="1" dirty="0">
                <a:latin typeface="Montserrat" pitchFamily="2" charset="0"/>
              </a:rPr>
              <a:t>Irma </a:t>
            </a:r>
            <a:r>
              <a:rPr lang="en-US" sz="1600" b="1" i="1" dirty="0" err="1">
                <a:latin typeface="Montserrat" pitchFamily="2" charset="0"/>
              </a:rPr>
              <a:t>Yunita</a:t>
            </a:r>
            <a:r>
              <a:rPr lang="en-US" sz="1600" b="1" i="1" dirty="0">
                <a:latin typeface="Montserrat" pitchFamily="2" charset="0"/>
              </a:rPr>
              <a:t> R, </a:t>
            </a:r>
            <a:r>
              <a:rPr lang="en-US" sz="1600" b="1" i="1" dirty="0" err="1">
                <a:latin typeface="Montserrat" pitchFamily="2" charset="0"/>
              </a:rPr>
              <a:t>S.Si</a:t>
            </a:r>
            <a:r>
              <a:rPr lang="en-US" sz="1600" b="1" i="1" dirty="0">
                <a:latin typeface="Montserrat" pitchFamily="2" charset="0"/>
              </a:rPr>
              <a:t>., M.TI</a:t>
            </a:r>
            <a:endParaRPr lang="en-ID" sz="1600" b="1" i="1" dirty="0">
              <a:latin typeface="Montserrat" pitchFamily="2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4F2FBA0-ED5A-CAB0-129F-63629FC7493A}"/>
              </a:ext>
            </a:extLst>
          </p:cNvPr>
          <p:cNvCxnSpPr>
            <a:cxnSpLocks/>
          </p:cNvCxnSpPr>
          <p:nvPr/>
        </p:nvCxnSpPr>
        <p:spPr>
          <a:xfrm>
            <a:off x="486497" y="0"/>
            <a:ext cx="0" cy="30607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4BA7CA1-66EA-E1BE-4B67-41BCB4354578}"/>
              </a:ext>
            </a:extLst>
          </p:cNvPr>
          <p:cNvSpPr txBox="1"/>
          <p:nvPr/>
        </p:nvSpPr>
        <p:spPr>
          <a:xfrm rot="16200000">
            <a:off x="-960730" y="4416556"/>
            <a:ext cx="289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0"/>
              </a:rPr>
              <a:t>TEKNIK INFORMATIKA</a:t>
            </a:r>
            <a:endParaRPr lang="en-ID" dirty="0">
              <a:solidFill>
                <a:schemeClr val="bg1"/>
              </a:solidFill>
              <a:latin typeface="Montserrat" pitchFamily="2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383FFD2-8D2D-220B-6071-6FF5A4C9438E}"/>
              </a:ext>
            </a:extLst>
          </p:cNvPr>
          <p:cNvCxnSpPr>
            <a:cxnSpLocks/>
          </p:cNvCxnSpPr>
          <p:nvPr/>
        </p:nvCxnSpPr>
        <p:spPr>
          <a:xfrm rot="10800000">
            <a:off x="11705503" y="3797300"/>
            <a:ext cx="0" cy="30607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A8899F0-A8FC-65B7-109E-F110F6CD23FB}"/>
              </a:ext>
            </a:extLst>
          </p:cNvPr>
          <p:cNvSpPr txBox="1"/>
          <p:nvPr/>
        </p:nvSpPr>
        <p:spPr>
          <a:xfrm rot="5400000">
            <a:off x="10222542" y="2028092"/>
            <a:ext cx="2946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0"/>
              </a:rPr>
              <a:t>TEKNIK INFORMATIKA</a:t>
            </a:r>
            <a:endParaRPr lang="en-ID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4" name="Picture 3" descr="unbaja-logo">
            <a:extLst>
              <a:ext uri="{FF2B5EF4-FFF2-40B4-BE49-F238E27FC236}">
                <a16:creationId xmlns:a16="http://schemas.microsoft.com/office/drawing/2014/main" id="{286764A4-FCC6-D0B3-D7DC-B36C0D487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276" y="3034165"/>
            <a:ext cx="1057815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3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0ED5BF7-8455-5D50-8651-D5DBAFCF997D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78F4D7-6000-3FF5-DAE7-3EDD4E0D7E98}"/>
              </a:ext>
            </a:extLst>
          </p:cNvPr>
          <p:cNvSpPr txBox="1"/>
          <p:nvPr/>
        </p:nvSpPr>
        <p:spPr>
          <a:xfrm>
            <a:off x="1918591" y="2705725"/>
            <a:ext cx="83548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TERIMA</a:t>
            </a:r>
            <a:r>
              <a:rPr lang="en-US" sz="8800" dirty="0">
                <a:solidFill>
                  <a:srgbClr val="E8AA42"/>
                </a:solidFill>
                <a:latin typeface="Gotham Rounded Medium" panose="02000000000000000000" pitchFamily="50" charset="0"/>
              </a:rPr>
              <a:t>KASIH</a:t>
            </a:r>
            <a:endParaRPr lang="en-ID" sz="8800" dirty="0">
              <a:solidFill>
                <a:srgbClr val="E8AA42"/>
              </a:solidFill>
              <a:latin typeface="Gotham Rounded Medium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594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0ED5BF7-8455-5D50-8651-D5DBAFCF997D}"/>
              </a:ext>
            </a:extLst>
          </p:cNvPr>
          <p:cNvSpPr/>
          <p:nvPr/>
        </p:nvSpPr>
        <p:spPr>
          <a:xfrm>
            <a:off x="746393" y="47752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D41D2-470F-DE24-FA6A-2F117B3375E2}"/>
              </a:ext>
            </a:extLst>
          </p:cNvPr>
          <p:cNvSpPr txBox="1"/>
          <p:nvPr/>
        </p:nvSpPr>
        <p:spPr>
          <a:xfrm>
            <a:off x="1231854" y="1347428"/>
            <a:ext cx="5507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Metode</a:t>
            </a:r>
            <a:r>
              <a:rPr lang="en-US" sz="36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 </a:t>
            </a:r>
            <a:r>
              <a:rPr lang="en-US" sz="3600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Pengumpulan</a:t>
            </a:r>
            <a:r>
              <a:rPr lang="en-US" sz="36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 Data</a:t>
            </a:r>
            <a:endParaRPr lang="en-ID" sz="36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0D60671-C3B0-CBAF-A905-015563E2E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5614750"/>
            <a:ext cx="553434" cy="55343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995A170-ECAD-2341-0DC4-3D4EE232CC86}"/>
              </a:ext>
            </a:extLst>
          </p:cNvPr>
          <p:cNvSpPr txBox="1"/>
          <p:nvPr/>
        </p:nvSpPr>
        <p:spPr>
          <a:xfrm>
            <a:off x="1262071" y="773422"/>
            <a:ext cx="181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otham Rounded Medium" panose="02000000000000000000" pitchFamily="50" charset="0"/>
              </a:rPr>
              <a:t>BAB III</a:t>
            </a:r>
            <a:endParaRPr lang="en-ID" sz="3200" dirty="0">
              <a:solidFill>
                <a:schemeClr val="bg2">
                  <a:lumMod val="75000"/>
                </a:schemeClr>
              </a:solidFill>
              <a:latin typeface="Gotham Rounded Medium" panose="02000000000000000000" pitchFamily="50" charset="0"/>
            </a:endParaRPr>
          </a:p>
        </p:txBody>
      </p:sp>
      <p:cxnSp>
        <p:nvCxnSpPr>
          <p:cNvPr id="10" name="Curved Connector 50">
            <a:extLst>
              <a:ext uri="{FF2B5EF4-FFF2-40B4-BE49-F238E27FC236}">
                <a16:creationId xmlns:a16="http://schemas.microsoft.com/office/drawing/2014/main" id="{F42C586E-8120-1AD7-0B62-71CB868F435F}"/>
              </a:ext>
            </a:extLst>
          </p:cNvPr>
          <p:cNvCxnSpPr>
            <a:cxnSpLocks/>
            <a:endCxn id="12" idx="3"/>
          </p:cNvCxnSpPr>
          <p:nvPr/>
        </p:nvCxnSpPr>
        <p:spPr>
          <a:xfrm rot="5400000">
            <a:off x="4244872" y="2388228"/>
            <a:ext cx="1613554" cy="1280528"/>
          </a:xfrm>
          <a:prstGeom prst="curvedConnector2">
            <a:avLst/>
          </a:prstGeom>
          <a:ln w="63500" cap="sq" cmpd="sng">
            <a:solidFill>
              <a:srgbClr val="E8AA42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52">
            <a:extLst>
              <a:ext uri="{FF2B5EF4-FFF2-40B4-BE49-F238E27FC236}">
                <a16:creationId xmlns:a16="http://schemas.microsoft.com/office/drawing/2014/main" id="{2A6232DD-073F-FDEF-A1B9-1C7B98DDC7E0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6261413" y="2456130"/>
            <a:ext cx="1658112" cy="1177322"/>
          </a:xfrm>
          <a:prstGeom prst="curvedConnector2">
            <a:avLst/>
          </a:prstGeom>
          <a:ln w="63500" cap="sq" cmpd="sng">
            <a:solidFill>
              <a:srgbClr val="E8AA42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60">
            <a:extLst>
              <a:ext uri="{FF2B5EF4-FFF2-40B4-BE49-F238E27FC236}">
                <a16:creationId xmlns:a16="http://schemas.microsoft.com/office/drawing/2014/main" id="{AD1FBFBA-7550-AF1E-7A7D-ECF312A05B10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106500" y="2195322"/>
            <a:ext cx="74223" cy="2022589"/>
          </a:xfrm>
          <a:prstGeom prst="line">
            <a:avLst/>
          </a:prstGeom>
          <a:ln w="63500" cap="sq" cmpd="sng">
            <a:solidFill>
              <a:srgbClr val="E8AA42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4184D6F-FA0C-CF73-0200-765318728810}"/>
              </a:ext>
            </a:extLst>
          </p:cNvPr>
          <p:cNvSpPr txBox="1"/>
          <p:nvPr/>
        </p:nvSpPr>
        <p:spPr>
          <a:xfrm>
            <a:off x="1236932" y="5689478"/>
            <a:ext cx="824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otham Rounded Book" pitchFamily="50" charset="0"/>
              </a:rPr>
              <a:t>Page</a:t>
            </a:r>
            <a:endParaRPr lang="en-ID" sz="2000" dirty="0">
              <a:latin typeface="Gotham Rounded Book" pitchFamily="50" charset="0"/>
            </a:endParaRPr>
          </a:p>
        </p:txBody>
      </p:sp>
      <p:sp>
        <p:nvSpPr>
          <p:cNvPr id="5" name="TextBox 4">
            <a:hlinkClick r:id="rId5" action="ppaction://hlinksldjump"/>
            <a:extLst>
              <a:ext uri="{FF2B5EF4-FFF2-40B4-BE49-F238E27FC236}">
                <a16:creationId xmlns:a16="http://schemas.microsoft.com/office/drawing/2014/main" id="{F6A2F073-3EE9-57EC-B14F-D48C7EA3D99D}"/>
              </a:ext>
            </a:extLst>
          </p:cNvPr>
          <p:cNvSpPr txBox="1"/>
          <p:nvPr/>
        </p:nvSpPr>
        <p:spPr>
          <a:xfrm>
            <a:off x="2339611" y="5702178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2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  <p:sp>
        <p:nvSpPr>
          <p:cNvPr id="6" name="TextBox 5">
            <a:hlinkClick r:id="rId6" action="ppaction://hlinksldjump"/>
            <a:extLst>
              <a:ext uri="{FF2B5EF4-FFF2-40B4-BE49-F238E27FC236}">
                <a16:creationId xmlns:a16="http://schemas.microsoft.com/office/drawing/2014/main" id="{3647F53B-AEF6-88F5-120F-BFF07B81542F}"/>
              </a:ext>
            </a:extLst>
          </p:cNvPr>
          <p:cNvSpPr txBox="1"/>
          <p:nvPr/>
        </p:nvSpPr>
        <p:spPr>
          <a:xfrm>
            <a:off x="2999149" y="5702178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4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  <p:sp>
        <p:nvSpPr>
          <p:cNvPr id="7" name="TextBox 6">
            <a:hlinkClick r:id="rId7" action="ppaction://hlinksldjump"/>
            <a:extLst>
              <a:ext uri="{FF2B5EF4-FFF2-40B4-BE49-F238E27FC236}">
                <a16:creationId xmlns:a16="http://schemas.microsoft.com/office/drawing/2014/main" id="{CC32E42A-E4AD-9511-660D-A62578B7CAEB}"/>
              </a:ext>
            </a:extLst>
          </p:cNvPr>
          <p:cNvSpPr txBox="1"/>
          <p:nvPr/>
        </p:nvSpPr>
        <p:spPr>
          <a:xfrm>
            <a:off x="2674029" y="570217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3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  <p:sp>
        <p:nvSpPr>
          <p:cNvPr id="9" name="TextBox 8">
            <a:hlinkClick r:id="rId8" action="ppaction://hlinksldjump"/>
            <a:extLst>
              <a:ext uri="{FF2B5EF4-FFF2-40B4-BE49-F238E27FC236}">
                <a16:creationId xmlns:a16="http://schemas.microsoft.com/office/drawing/2014/main" id="{E40DEF04-6C77-5338-C813-1CFEBDE6C160}"/>
              </a:ext>
            </a:extLst>
          </p:cNvPr>
          <p:cNvSpPr txBox="1"/>
          <p:nvPr/>
        </p:nvSpPr>
        <p:spPr>
          <a:xfrm>
            <a:off x="2039460" y="570217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25464"/>
                </a:solidFill>
                <a:latin typeface="Gotham Rounded Bold" pitchFamily="50" charset="0"/>
              </a:rPr>
              <a:t>1</a:t>
            </a:r>
            <a:endParaRPr lang="en-ID" sz="2000" dirty="0">
              <a:solidFill>
                <a:srgbClr val="025464"/>
              </a:solidFill>
              <a:latin typeface="Gotham Rounded Bold" pitchFamily="50" charset="0"/>
            </a:endParaRPr>
          </a:p>
        </p:txBody>
      </p:sp>
      <p:sp>
        <p:nvSpPr>
          <p:cNvPr id="4" name="Bagan Alur: Pemberhenti 72">
            <a:extLst>
              <a:ext uri="{FF2B5EF4-FFF2-40B4-BE49-F238E27FC236}">
                <a16:creationId xmlns:a16="http://schemas.microsoft.com/office/drawing/2014/main" id="{6FA268EC-7B84-7BAE-3487-99F5551A39A5}"/>
              </a:ext>
            </a:extLst>
          </p:cNvPr>
          <p:cNvSpPr/>
          <p:nvPr/>
        </p:nvSpPr>
        <p:spPr>
          <a:xfrm>
            <a:off x="4820399" y="4217911"/>
            <a:ext cx="2720647" cy="646331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Studi</a:t>
            </a:r>
            <a:r>
              <a:rPr lang="en-US" sz="24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Literatur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12" name="Bagan Alur: Pemberhenti 72">
            <a:extLst>
              <a:ext uri="{FF2B5EF4-FFF2-40B4-BE49-F238E27FC236}">
                <a16:creationId xmlns:a16="http://schemas.microsoft.com/office/drawing/2014/main" id="{23509BAD-F8A5-7077-E6F1-F18494820047}"/>
              </a:ext>
            </a:extLst>
          </p:cNvPr>
          <p:cNvSpPr/>
          <p:nvPr/>
        </p:nvSpPr>
        <p:spPr>
          <a:xfrm>
            <a:off x="1690738" y="3512103"/>
            <a:ext cx="2720647" cy="646331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Observasi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13" name="Bagan Alur: Pemberhenti 72">
            <a:extLst>
              <a:ext uri="{FF2B5EF4-FFF2-40B4-BE49-F238E27FC236}">
                <a16:creationId xmlns:a16="http://schemas.microsoft.com/office/drawing/2014/main" id="{00A5CDAA-7127-038B-1166-14FB5C6A4288}"/>
              </a:ext>
            </a:extLst>
          </p:cNvPr>
          <p:cNvSpPr/>
          <p:nvPr/>
        </p:nvSpPr>
        <p:spPr>
          <a:xfrm>
            <a:off x="7679130" y="3550681"/>
            <a:ext cx="2720647" cy="646331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Wawancara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36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BE7CB0-BFFE-0485-8E5C-0B118EA00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A52C764-6F5C-844C-AD20-ECCAC00BB809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7033A6-5DAA-0BFE-1454-2335E77D7D2C}"/>
              </a:ext>
            </a:extLst>
          </p:cNvPr>
          <p:cNvSpPr txBox="1"/>
          <p:nvPr/>
        </p:nvSpPr>
        <p:spPr>
          <a:xfrm>
            <a:off x="1231853" y="1347428"/>
            <a:ext cx="6042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Metode</a:t>
            </a:r>
            <a:r>
              <a:rPr lang="en-US" sz="36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 </a:t>
            </a:r>
            <a:r>
              <a:rPr lang="en-US" sz="3600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Pengembangan</a:t>
            </a:r>
            <a:r>
              <a:rPr lang="en-US" sz="36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 </a:t>
            </a:r>
            <a:r>
              <a:rPr lang="en-US" sz="3600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Sistem</a:t>
            </a:r>
            <a:endParaRPr lang="en-ID" sz="36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D00997ED-478B-D342-B76F-7F63168BC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5614750"/>
            <a:ext cx="553434" cy="55343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A4CC70B-0D75-7AA7-6028-2EDA11EF166E}"/>
              </a:ext>
            </a:extLst>
          </p:cNvPr>
          <p:cNvSpPr txBox="1"/>
          <p:nvPr/>
        </p:nvSpPr>
        <p:spPr>
          <a:xfrm>
            <a:off x="1262071" y="773422"/>
            <a:ext cx="181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otham Rounded Medium" panose="02000000000000000000" pitchFamily="50" charset="0"/>
              </a:rPr>
              <a:t>BAB III</a:t>
            </a:r>
            <a:endParaRPr lang="en-ID" sz="3200" dirty="0">
              <a:solidFill>
                <a:schemeClr val="bg2">
                  <a:lumMod val="75000"/>
                </a:schemeClr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14" name="Flowchart: Alternate Process 2">
            <a:extLst>
              <a:ext uri="{FF2B5EF4-FFF2-40B4-BE49-F238E27FC236}">
                <a16:creationId xmlns:a16="http://schemas.microsoft.com/office/drawing/2014/main" id="{1436CF07-52A5-D4F3-B115-BDBEDF2C580A}"/>
              </a:ext>
            </a:extLst>
          </p:cNvPr>
          <p:cNvSpPr/>
          <p:nvPr/>
        </p:nvSpPr>
        <p:spPr>
          <a:xfrm>
            <a:off x="1287881" y="2428241"/>
            <a:ext cx="9634119" cy="2733039"/>
          </a:xfrm>
          <a:prstGeom prst="flowChartAlternateProcess">
            <a:avLst/>
          </a:prstGeom>
          <a:noFill/>
          <a:ln w="38100">
            <a:solidFill>
              <a:srgbClr val="E8AA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F01F52-EFCA-7A52-67E5-08C6D106BD11}"/>
              </a:ext>
            </a:extLst>
          </p:cNvPr>
          <p:cNvSpPr txBox="1"/>
          <p:nvPr/>
        </p:nvSpPr>
        <p:spPr>
          <a:xfrm>
            <a:off x="1236932" y="5689478"/>
            <a:ext cx="824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otham Rounded Book" pitchFamily="50" charset="0"/>
              </a:rPr>
              <a:t>Page</a:t>
            </a:r>
            <a:endParaRPr lang="en-ID" sz="2000" dirty="0">
              <a:latin typeface="Gotham Rounded Book" pitchFamily="50" charset="0"/>
            </a:endParaRPr>
          </a:p>
        </p:txBody>
      </p:sp>
      <p:sp>
        <p:nvSpPr>
          <p:cNvPr id="5" name="TextBox 4">
            <a:hlinkClick r:id="rId5" action="ppaction://hlinksldjump"/>
            <a:extLst>
              <a:ext uri="{FF2B5EF4-FFF2-40B4-BE49-F238E27FC236}">
                <a16:creationId xmlns:a16="http://schemas.microsoft.com/office/drawing/2014/main" id="{75BD8916-1D72-17F1-1808-4387F55C76B3}"/>
              </a:ext>
            </a:extLst>
          </p:cNvPr>
          <p:cNvSpPr txBox="1"/>
          <p:nvPr/>
        </p:nvSpPr>
        <p:spPr>
          <a:xfrm>
            <a:off x="2339611" y="570217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25464"/>
                </a:solidFill>
                <a:latin typeface="Gotham Rounded Bold" pitchFamily="50" charset="0"/>
              </a:rPr>
              <a:t>2</a:t>
            </a:r>
            <a:endParaRPr lang="en-ID" sz="2000" dirty="0">
              <a:solidFill>
                <a:srgbClr val="025464"/>
              </a:solidFill>
              <a:latin typeface="Gotham Rounded Bold" pitchFamily="50" charset="0"/>
            </a:endParaRPr>
          </a:p>
        </p:txBody>
      </p:sp>
      <p:sp>
        <p:nvSpPr>
          <p:cNvPr id="6" name="TextBox 5">
            <a:hlinkClick r:id="rId6" action="ppaction://hlinksldjump"/>
            <a:extLst>
              <a:ext uri="{FF2B5EF4-FFF2-40B4-BE49-F238E27FC236}">
                <a16:creationId xmlns:a16="http://schemas.microsoft.com/office/drawing/2014/main" id="{84556BA1-E568-FB47-ED1F-CD930AB0F5BB}"/>
              </a:ext>
            </a:extLst>
          </p:cNvPr>
          <p:cNvSpPr txBox="1"/>
          <p:nvPr/>
        </p:nvSpPr>
        <p:spPr>
          <a:xfrm>
            <a:off x="2999149" y="5702178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4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  <p:sp>
        <p:nvSpPr>
          <p:cNvPr id="7" name="TextBox 6">
            <a:hlinkClick r:id="rId7" action="ppaction://hlinksldjump"/>
            <a:extLst>
              <a:ext uri="{FF2B5EF4-FFF2-40B4-BE49-F238E27FC236}">
                <a16:creationId xmlns:a16="http://schemas.microsoft.com/office/drawing/2014/main" id="{F4DABA42-9737-6CCE-0219-8808D9880EEA}"/>
              </a:ext>
            </a:extLst>
          </p:cNvPr>
          <p:cNvSpPr txBox="1"/>
          <p:nvPr/>
        </p:nvSpPr>
        <p:spPr>
          <a:xfrm>
            <a:off x="2674029" y="570217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3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  <p:sp>
        <p:nvSpPr>
          <p:cNvPr id="9" name="TextBox 8">
            <a:hlinkClick r:id="rId8" action="ppaction://hlinksldjump"/>
            <a:extLst>
              <a:ext uri="{FF2B5EF4-FFF2-40B4-BE49-F238E27FC236}">
                <a16:creationId xmlns:a16="http://schemas.microsoft.com/office/drawing/2014/main" id="{03C19F3B-D01E-F636-9C98-46059D0A7F24}"/>
              </a:ext>
            </a:extLst>
          </p:cNvPr>
          <p:cNvSpPr txBox="1"/>
          <p:nvPr/>
        </p:nvSpPr>
        <p:spPr>
          <a:xfrm>
            <a:off x="2039460" y="570217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1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2D803-3E21-73C3-0D75-576B610D1426}"/>
              </a:ext>
            </a:extLst>
          </p:cNvPr>
          <p:cNvSpPr txBox="1"/>
          <p:nvPr/>
        </p:nvSpPr>
        <p:spPr>
          <a:xfrm>
            <a:off x="1580995" y="3153677"/>
            <a:ext cx="90300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dirty="0" err="1"/>
              <a:t>Metode</a:t>
            </a:r>
            <a:r>
              <a:rPr lang="en-ID" dirty="0"/>
              <a:t> waterfall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air </a:t>
            </a:r>
            <a:r>
              <a:rPr lang="en-ID" dirty="0" err="1"/>
              <a:t>terjun</a:t>
            </a:r>
            <a:r>
              <a:rPr lang="en-ID" dirty="0"/>
              <a:t>, </a:t>
            </a:r>
            <a:r>
              <a:rPr lang="en-ID" dirty="0" err="1"/>
              <a:t>dimana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menggambarkan</a:t>
            </a:r>
            <a:r>
              <a:rPr lang="en-ID" dirty="0"/>
              <a:t> </a:t>
            </a:r>
            <a:r>
              <a:rPr lang="en-ID" dirty="0" err="1"/>
              <a:t>pendekatan</a:t>
            </a:r>
            <a:r>
              <a:rPr lang="en-ID" dirty="0"/>
              <a:t> yang </a:t>
            </a:r>
            <a:r>
              <a:rPr lang="en-ID" dirty="0" err="1"/>
              <a:t>sistematis</a:t>
            </a:r>
            <a:r>
              <a:rPr lang="en-ID" dirty="0"/>
              <a:t> dan juga </a:t>
            </a:r>
            <a:r>
              <a:rPr lang="en-ID" dirty="0" err="1"/>
              <a:t>berurutan</a:t>
            </a:r>
            <a:r>
              <a:rPr lang="en-ID" dirty="0"/>
              <a:t> pada </a:t>
            </a: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lunak</a:t>
            </a:r>
            <a:r>
              <a:rPr lang="en-ID" dirty="0"/>
              <a:t>, </a:t>
            </a:r>
            <a:r>
              <a:rPr lang="en-ID" dirty="0" err="1"/>
              <a:t>dimulai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spesifikasi</a:t>
            </a:r>
            <a:r>
              <a:rPr lang="en-ID" dirty="0"/>
              <a:t> </a:t>
            </a:r>
            <a:r>
              <a:rPr lang="en-ID" dirty="0" err="1"/>
              <a:t>kebutuhan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lalu</a:t>
            </a:r>
            <a:r>
              <a:rPr lang="en-ID" dirty="0"/>
              <a:t> </a:t>
            </a:r>
            <a:r>
              <a:rPr lang="en-ID" dirty="0" err="1"/>
              <a:t>berlanjut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tahapan-tahapan</a:t>
            </a:r>
            <a:r>
              <a:rPr lang="en-ID" dirty="0"/>
              <a:t> </a:t>
            </a:r>
            <a:r>
              <a:rPr lang="en-ID" dirty="0" err="1"/>
              <a:t>perencanaan</a:t>
            </a:r>
            <a:r>
              <a:rPr lang="en-ID" dirty="0"/>
              <a:t> (planning), </a:t>
            </a:r>
            <a:r>
              <a:rPr lang="en-ID" dirty="0" err="1"/>
              <a:t>pemodelan</a:t>
            </a:r>
            <a:r>
              <a:rPr lang="en-ID" dirty="0"/>
              <a:t> (</a:t>
            </a:r>
            <a:r>
              <a:rPr lang="en-ID" dirty="0" err="1"/>
              <a:t>modeling</a:t>
            </a:r>
            <a:r>
              <a:rPr lang="en-ID" dirty="0"/>
              <a:t>), </a:t>
            </a:r>
            <a:r>
              <a:rPr lang="en-ID" dirty="0" err="1"/>
              <a:t>konstruksi</a:t>
            </a:r>
            <a:r>
              <a:rPr lang="en-ID" dirty="0"/>
              <a:t> (construction),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penyerahan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para </a:t>
            </a:r>
            <a:r>
              <a:rPr lang="en-ID" dirty="0" err="1"/>
              <a:t>pelanggan</a:t>
            </a:r>
            <a:r>
              <a:rPr lang="en-ID" dirty="0"/>
              <a:t>/</a:t>
            </a:r>
            <a:r>
              <a:rPr lang="en-ID" dirty="0" err="1"/>
              <a:t>pengguna</a:t>
            </a:r>
            <a:r>
              <a:rPr lang="en-ID" dirty="0"/>
              <a:t> (deployment), yang </a:t>
            </a:r>
            <a:r>
              <a:rPr lang="en-ID" dirty="0" err="1"/>
              <a:t>diakhiri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pengelolaan</a:t>
            </a:r>
            <a:r>
              <a:rPr lang="en-ID" dirty="0"/>
              <a:t> (maintenance) pada </a:t>
            </a:r>
            <a:r>
              <a:rPr lang="en-ID" dirty="0" err="1"/>
              <a:t>sistem</a:t>
            </a:r>
            <a:r>
              <a:rPr lang="en-ID" dirty="0"/>
              <a:t> yang </a:t>
            </a:r>
            <a:r>
              <a:rPr lang="en-ID" dirty="0" err="1"/>
              <a:t>diserahkan</a:t>
            </a:r>
            <a:r>
              <a:rPr lang="en-ID" dirty="0"/>
              <a:t>. </a:t>
            </a:r>
            <a:endParaRPr lang="en-US" dirty="0">
              <a:latin typeface="Gotham Rounded Book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27A605-DB9E-FB65-0577-F07A326B3840}"/>
              </a:ext>
            </a:extLst>
          </p:cNvPr>
          <p:cNvSpPr txBox="1"/>
          <p:nvPr/>
        </p:nvSpPr>
        <p:spPr>
          <a:xfrm>
            <a:off x="1580995" y="2679827"/>
            <a:ext cx="6042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Metode</a:t>
            </a:r>
            <a:r>
              <a:rPr lang="en-US" sz="2000" b="1" u="sng" dirty="0">
                <a:solidFill>
                  <a:srgbClr val="025464"/>
                </a:solidFill>
                <a:latin typeface="Gotham Rounded Medium" panose="02000000000000000000" pitchFamily="50" charset="0"/>
              </a:rPr>
              <a:t> Waterfall</a:t>
            </a:r>
            <a:endParaRPr lang="en-ID" sz="2000" b="1" u="sng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159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218C71-8C18-D359-2165-F2810BFF1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81FA583-983A-4E86-B85B-445DB20C46CD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EBEFBC-5B75-9A79-92A0-CADE1F2656A0}"/>
              </a:ext>
            </a:extLst>
          </p:cNvPr>
          <p:cNvSpPr txBox="1"/>
          <p:nvPr/>
        </p:nvSpPr>
        <p:spPr>
          <a:xfrm>
            <a:off x="1231853" y="1347428"/>
            <a:ext cx="5920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Pemodelan</a:t>
            </a:r>
            <a:r>
              <a:rPr lang="en-US" sz="36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 </a:t>
            </a:r>
            <a:r>
              <a:rPr lang="en-US" sz="3600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Sistem</a:t>
            </a:r>
            <a:endParaRPr lang="en-ID" sz="36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356B7471-020C-5A8B-DC96-027D7A3A4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5614750"/>
            <a:ext cx="553434" cy="55343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AB42911-8969-957C-F403-6FEE0F7C677B}"/>
              </a:ext>
            </a:extLst>
          </p:cNvPr>
          <p:cNvSpPr txBox="1"/>
          <p:nvPr/>
        </p:nvSpPr>
        <p:spPr>
          <a:xfrm>
            <a:off x="1262071" y="773422"/>
            <a:ext cx="181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otham Rounded Medium" panose="02000000000000000000" pitchFamily="50" charset="0"/>
              </a:rPr>
              <a:t>BAB III</a:t>
            </a:r>
            <a:endParaRPr lang="en-ID" sz="3200" dirty="0">
              <a:solidFill>
                <a:schemeClr val="bg2">
                  <a:lumMod val="75000"/>
                </a:schemeClr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15" name="Bagan Alur: Pemberhenti 72">
            <a:hlinkClick r:id="rId5" action="ppaction://hlinksldjump"/>
            <a:extLst>
              <a:ext uri="{FF2B5EF4-FFF2-40B4-BE49-F238E27FC236}">
                <a16:creationId xmlns:a16="http://schemas.microsoft.com/office/drawing/2014/main" id="{5D9B02DB-63B7-F761-2E80-D30EB96A5EA9}"/>
              </a:ext>
            </a:extLst>
          </p:cNvPr>
          <p:cNvSpPr/>
          <p:nvPr/>
        </p:nvSpPr>
        <p:spPr>
          <a:xfrm>
            <a:off x="2433942" y="3786120"/>
            <a:ext cx="3367316" cy="983923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Use Case Diagram</a:t>
            </a:r>
            <a:endParaRPr lang="id-ID" sz="24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9C28-FB5E-05D0-ACF1-48F1836445D9}"/>
              </a:ext>
            </a:extLst>
          </p:cNvPr>
          <p:cNvSpPr txBox="1"/>
          <p:nvPr/>
        </p:nvSpPr>
        <p:spPr>
          <a:xfrm>
            <a:off x="1236932" y="5689478"/>
            <a:ext cx="824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otham Rounded Book" pitchFamily="50" charset="0"/>
              </a:rPr>
              <a:t>Page</a:t>
            </a:r>
            <a:endParaRPr lang="en-ID" sz="2000" dirty="0">
              <a:latin typeface="Gotham Rounded Book" pitchFamily="50" charset="0"/>
            </a:endParaRPr>
          </a:p>
        </p:txBody>
      </p:sp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7E3AC581-E31D-D1CC-8C6A-9BFAC0E2C416}"/>
              </a:ext>
            </a:extLst>
          </p:cNvPr>
          <p:cNvSpPr txBox="1"/>
          <p:nvPr/>
        </p:nvSpPr>
        <p:spPr>
          <a:xfrm>
            <a:off x="2339611" y="570217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2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  <p:sp>
        <p:nvSpPr>
          <p:cNvPr id="6" name="TextBox 5">
            <a:hlinkClick r:id="rId7" action="ppaction://hlinksldjump"/>
            <a:extLst>
              <a:ext uri="{FF2B5EF4-FFF2-40B4-BE49-F238E27FC236}">
                <a16:creationId xmlns:a16="http://schemas.microsoft.com/office/drawing/2014/main" id="{B364C6AE-6326-EF13-401A-DE6DA0BF2F51}"/>
              </a:ext>
            </a:extLst>
          </p:cNvPr>
          <p:cNvSpPr txBox="1"/>
          <p:nvPr/>
        </p:nvSpPr>
        <p:spPr>
          <a:xfrm>
            <a:off x="2999149" y="5702178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4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  <p:sp>
        <p:nvSpPr>
          <p:cNvPr id="7" name="TextBox 6">
            <a:hlinkClick r:id="rId5" action="ppaction://hlinksldjump"/>
            <a:extLst>
              <a:ext uri="{FF2B5EF4-FFF2-40B4-BE49-F238E27FC236}">
                <a16:creationId xmlns:a16="http://schemas.microsoft.com/office/drawing/2014/main" id="{D1A9AC11-E492-4295-0E9C-3E749BEA6F2C}"/>
              </a:ext>
            </a:extLst>
          </p:cNvPr>
          <p:cNvSpPr txBox="1"/>
          <p:nvPr/>
        </p:nvSpPr>
        <p:spPr>
          <a:xfrm>
            <a:off x="2674029" y="570217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25464"/>
                </a:solidFill>
                <a:latin typeface="Gotham Rounded Bold" pitchFamily="50" charset="0"/>
              </a:rPr>
              <a:t>3</a:t>
            </a:r>
            <a:endParaRPr lang="en-ID" sz="2000" dirty="0">
              <a:solidFill>
                <a:srgbClr val="025464"/>
              </a:solidFill>
              <a:latin typeface="Gotham Rounded Bold" pitchFamily="50" charset="0"/>
            </a:endParaRPr>
          </a:p>
        </p:txBody>
      </p:sp>
      <p:sp>
        <p:nvSpPr>
          <p:cNvPr id="9" name="TextBox 8">
            <a:hlinkClick r:id="rId8" action="ppaction://hlinksldjump"/>
            <a:extLst>
              <a:ext uri="{FF2B5EF4-FFF2-40B4-BE49-F238E27FC236}">
                <a16:creationId xmlns:a16="http://schemas.microsoft.com/office/drawing/2014/main" id="{78B0DAF3-8393-A1A6-31A1-56345D5A90A1}"/>
              </a:ext>
            </a:extLst>
          </p:cNvPr>
          <p:cNvSpPr txBox="1"/>
          <p:nvPr/>
        </p:nvSpPr>
        <p:spPr>
          <a:xfrm>
            <a:off x="2039460" y="570217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1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  <p:sp>
        <p:nvSpPr>
          <p:cNvPr id="4" name="Bagan Alur: Pemberhenti 72">
            <a:hlinkClick r:id="rId9" action="ppaction://hlinksldjump"/>
            <a:extLst>
              <a:ext uri="{FF2B5EF4-FFF2-40B4-BE49-F238E27FC236}">
                <a16:creationId xmlns:a16="http://schemas.microsoft.com/office/drawing/2014/main" id="{61E22080-CE80-3392-F5B2-C77C93594BA7}"/>
              </a:ext>
            </a:extLst>
          </p:cNvPr>
          <p:cNvSpPr/>
          <p:nvPr/>
        </p:nvSpPr>
        <p:spPr>
          <a:xfrm>
            <a:off x="6241452" y="3786119"/>
            <a:ext cx="3367316" cy="983923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Activity Diagram</a:t>
            </a:r>
            <a:endParaRPr lang="id-ID" sz="24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cxnSp>
        <p:nvCxnSpPr>
          <p:cNvPr id="10" name="Curved Connector 50">
            <a:extLst>
              <a:ext uri="{FF2B5EF4-FFF2-40B4-BE49-F238E27FC236}">
                <a16:creationId xmlns:a16="http://schemas.microsoft.com/office/drawing/2014/main" id="{9D700CD5-6F94-BC74-12B9-1F14107AA1A2}"/>
              </a:ext>
            </a:extLst>
          </p:cNvPr>
          <p:cNvCxnSpPr>
            <a:cxnSpLocks/>
          </p:cNvCxnSpPr>
          <p:nvPr/>
        </p:nvCxnSpPr>
        <p:spPr>
          <a:xfrm rot="5400000">
            <a:off x="4671200" y="2413189"/>
            <a:ext cx="1451430" cy="1224000"/>
          </a:xfrm>
          <a:prstGeom prst="curvedConnector3">
            <a:avLst>
              <a:gd name="adj1" fmla="val 50000"/>
            </a:avLst>
          </a:prstGeom>
          <a:ln w="63500" cap="sq" cmpd="sng">
            <a:solidFill>
              <a:srgbClr val="E8AA42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52">
            <a:extLst>
              <a:ext uri="{FF2B5EF4-FFF2-40B4-BE49-F238E27FC236}">
                <a16:creationId xmlns:a16="http://schemas.microsoft.com/office/drawing/2014/main" id="{ACEB49B3-E948-9182-68F0-1AF5D1D1EB5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82286" y="2413187"/>
            <a:ext cx="1451430" cy="1224000"/>
          </a:xfrm>
          <a:prstGeom prst="curvedConnector3">
            <a:avLst>
              <a:gd name="adj1" fmla="val 50000"/>
            </a:avLst>
          </a:prstGeom>
          <a:ln w="63500" cap="sq" cmpd="sng">
            <a:solidFill>
              <a:srgbClr val="E8AA42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43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DFA43C-0311-9BC1-B1CD-04A09FAA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1A5A48-353E-CFD5-CF73-E3751DF14677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DE66031-EB96-1094-A0E5-D52292862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pic>
        <p:nvPicPr>
          <p:cNvPr id="27" name="Picture 26" descr="A diagram of a company&#10;&#10;Description automatically generated">
            <a:extLst>
              <a:ext uri="{FF2B5EF4-FFF2-40B4-BE49-F238E27FC236}">
                <a16:creationId xmlns:a16="http://schemas.microsoft.com/office/drawing/2014/main" id="{D6A3C118-2B0E-C4E4-87B2-12B6AA56C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760" y="492760"/>
            <a:ext cx="6360479" cy="5842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F82F8B-C0FD-78BF-F720-36576098B6F8}"/>
              </a:ext>
            </a:extLst>
          </p:cNvPr>
          <p:cNvSpPr txBox="1"/>
          <p:nvPr/>
        </p:nvSpPr>
        <p:spPr>
          <a:xfrm>
            <a:off x="1032195" y="5880715"/>
            <a:ext cx="334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Use Case Diagram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799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BA48C-2BC5-605E-3D2C-9A0CBD473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3A5844A-4800-C290-92DC-5B7E5D5E4D50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34B68-FC34-0AFD-DA1A-A953C08E9A0B}"/>
              </a:ext>
            </a:extLst>
          </p:cNvPr>
          <p:cNvSpPr txBox="1"/>
          <p:nvPr/>
        </p:nvSpPr>
        <p:spPr>
          <a:xfrm>
            <a:off x="1231853" y="1347428"/>
            <a:ext cx="5920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Activity Diagram</a:t>
            </a:r>
            <a:endParaRPr lang="en-ID" sz="36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3B855A6A-A63F-5588-D6FB-B09712B1E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73422"/>
            <a:ext cx="553434" cy="55343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92106C3-A7E2-824D-1B3A-5A918A27C51F}"/>
              </a:ext>
            </a:extLst>
          </p:cNvPr>
          <p:cNvSpPr txBox="1"/>
          <p:nvPr/>
        </p:nvSpPr>
        <p:spPr>
          <a:xfrm>
            <a:off x="1262071" y="773422"/>
            <a:ext cx="3347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2">
                    <a:lumMod val="75000"/>
                  </a:schemeClr>
                </a:solidFill>
                <a:latin typeface="Gotham Rounded Medium" panose="02000000000000000000" pitchFamily="50" charset="0"/>
              </a:rPr>
              <a:t>Pemodelan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otham Rounded Medium" panose="02000000000000000000" pitchFamily="50" charset="0"/>
              </a:rPr>
              <a:t> </a:t>
            </a:r>
            <a:r>
              <a:rPr lang="en-US" sz="3200" dirty="0" err="1">
                <a:solidFill>
                  <a:schemeClr val="bg2">
                    <a:lumMod val="75000"/>
                  </a:schemeClr>
                </a:solidFill>
                <a:latin typeface="Gotham Rounded Medium" panose="02000000000000000000" pitchFamily="50" charset="0"/>
              </a:rPr>
              <a:t>Sistem</a:t>
            </a:r>
            <a:endParaRPr lang="en-ID" sz="3200" dirty="0">
              <a:solidFill>
                <a:schemeClr val="bg2">
                  <a:lumMod val="75000"/>
                </a:schemeClr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10" name="Bagan Alur: Pemberhenti 72">
            <a:hlinkClick r:id="rId5" action="ppaction://hlinksldjump"/>
            <a:extLst>
              <a:ext uri="{FF2B5EF4-FFF2-40B4-BE49-F238E27FC236}">
                <a16:creationId xmlns:a16="http://schemas.microsoft.com/office/drawing/2014/main" id="{B7556C3E-B55F-6CAF-07AB-5C5932F3CEE0}"/>
              </a:ext>
            </a:extLst>
          </p:cNvPr>
          <p:cNvSpPr/>
          <p:nvPr/>
        </p:nvSpPr>
        <p:spPr>
          <a:xfrm>
            <a:off x="2885028" y="2590187"/>
            <a:ext cx="1382664" cy="427692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Kelola Dashboard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11" name="Bagan Alur: Pemberhenti 72">
            <a:hlinkClick r:id="rId6" action="ppaction://hlinksldjump"/>
            <a:extLst>
              <a:ext uri="{FF2B5EF4-FFF2-40B4-BE49-F238E27FC236}">
                <a16:creationId xmlns:a16="http://schemas.microsoft.com/office/drawing/2014/main" id="{B26040C0-8FCB-C602-21ED-CA020C937781}"/>
              </a:ext>
            </a:extLst>
          </p:cNvPr>
          <p:cNvSpPr/>
          <p:nvPr/>
        </p:nvSpPr>
        <p:spPr>
          <a:xfrm>
            <a:off x="4516933" y="3230238"/>
            <a:ext cx="1382664" cy="427692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Kelola Data CPU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12" name="Bagan Alur: Pemberhenti 72">
            <a:hlinkClick r:id="rId7" action="ppaction://hlinksldjump"/>
            <a:extLst>
              <a:ext uri="{FF2B5EF4-FFF2-40B4-BE49-F238E27FC236}">
                <a16:creationId xmlns:a16="http://schemas.microsoft.com/office/drawing/2014/main" id="{60C3BD00-5D03-F2CF-B6A3-134E72F3F4A1}"/>
              </a:ext>
            </a:extLst>
          </p:cNvPr>
          <p:cNvSpPr/>
          <p:nvPr/>
        </p:nvSpPr>
        <p:spPr>
          <a:xfrm>
            <a:off x="2867116" y="3870289"/>
            <a:ext cx="1382664" cy="427692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Kelola Data Memory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13" name="Bagan Alur: Pemberhenti 72">
            <a:hlinkClick r:id="rId8" action="ppaction://hlinksldjump"/>
            <a:extLst>
              <a:ext uri="{FF2B5EF4-FFF2-40B4-BE49-F238E27FC236}">
                <a16:creationId xmlns:a16="http://schemas.microsoft.com/office/drawing/2014/main" id="{693BF688-7B5E-22E2-E3A8-2894F179936B}"/>
              </a:ext>
            </a:extLst>
          </p:cNvPr>
          <p:cNvSpPr/>
          <p:nvPr/>
        </p:nvSpPr>
        <p:spPr>
          <a:xfrm>
            <a:off x="2867069" y="4499162"/>
            <a:ext cx="1382664" cy="427692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Kelola Data Network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14" name="Bagan Alur: Pemberhenti 72">
            <a:hlinkClick r:id="rId9" action="ppaction://hlinksldjump"/>
            <a:extLst>
              <a:ext uri="{FF2B5EF4-FFF2-40B4-BE49-F238E27FC236}">
                <a16:creationId xmlns:a16="http://schemas.microsoft.com/office/drawing/2014/main" id="{A9FE3613-F347-8346-9E2A-544C0C8B41AC}"/>
              </a:ext>
            </a:extLst>
          </p:cNvPr>
          <p:cNvSpPr/>
          <p:nvPr/>
        </p:nvSpPr>
        <p:spPr>
          <a:xfrm>
            <a:off x="4516933" y="2590187"/>
            <a:ext cx="1382664" cy="427692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Kelola Data Storage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16" name="Bagan Alur: Pemberhenti 72">
            <a:hlinkClick r:id="rId10" action="ppaction://hlinksldjump"/>
            <a:extLst>
              <a:ext uri="{FF2B5EF4-FFF2-40B4-BE49-F238E27FC236}">
                <a16:creationId xmlns:a16="http://schemas.microsoft.com/office/drawing/2014/main" id="{E062E0CC-EC90-E731-EF64-4CB5B4913446}"/>
              </a:ext>
            </a:extLst>
          </p:cNvPr>
          <p:cNvSpPr/>
          <p:nvPr/>
        </p:nvSpPr>
        <p:spPr>
          <a:xfrm>
            <a:off x="7780743" y="3232977"/>
            <a:ext cx="1382664" cy="427692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Kelola Data Sources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17" name="Bagan Alur: Pemberhenti 72">
            <a:hlinkClick r:id="rId11" action="ppaction://hlinksldjump"/>
            <a:extLst>
              <a:ext uri="{FF2B5EF4-FFF2-40B4-BE49-F238E27FC236}">
                <a16:creationId xmlns:a16="http://schemas.microsoft.com/office/drawing/2014/main" id="{FFDFC28F-6C69-EE38-5418-CC604EFC4350}"/>
              </a:ext>
            </a:extLst>
          </p:cNvPr>
          <p:cNvSpPr/>
          <p:nvPr/>
        </p:nvSpPr>
        <p:spPr>
          <a:xfrm>
            <a:off x="7780743" y="4540196"/>
            <a:ext cx="1382664" cy="427692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Kelola </a:t>
            </a:r>
            <a:r>
              <a:rPr lang="en-US" sz="1000" b="1" dirty="0" err="1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Akses</a:t>
            </a:r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Pengguna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18" name="Bagan Alur: Pemberhenti 72">
            <a:hlinkClick r:id="rId12" action="ppaction://hlinksldjump"/>
            <a:extLst>
              <a:ext uri="{FF2B5EF4-FFF2-40B4-BE49-F238E27FC236}">
                <a16:creationId xmlns:a16="http://schemas.microsoft.com/office/drawing/2014/main" id="{DCA12913-BCAE-B012-C04F-2B1D197E9BEE}"/>
              </a:ext>
            </a:extLst>
          </p:cNvPr>
          <p:cNvSpPr/>
          <p:nvPr/>
        </p:nvSpPr>
        <p:spPr>
          <a:xfrm>
            <a:off x="4495713" y="3890193"/>
            <a:ext cx="1382664" cy="427692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Kelola Alert Rules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19" name="Bagan Alur: Pemberhenti 72">
            <a:hlinkClick r:id="rId13" action="ppaction://hlinksldjump"/>
            <a:extLst>
              <a:ext uri="{FF2B5EF4-FFF2-40B4-BE49-F238E27FC236}">
                <a16:creationId xmlns:a16="http://schemas.microsoft.com/office/drawing/2014/main" id="{43B0411E-5D50-C539-ABDF-C978FDB71B2A}"/>
              </a:ext>
            </a:extLst>
          </p:cNvPr>
          <p:cNvSpPr/>
          <p:nvPr/>
        </p:nvSpPr>
        <p:spPr>
          <a:xfrm>
            <a:off x="4485103" y="4540196"/>
            <a:ext cx="1382664" cy="427692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Kelola Notification Policies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20" name="Bagan Alur: Pemberhenti 72">
            <a:hlinkClick r:id="rId14" action="ppaction://hlinksldjump"/>
            <a:extLst>
              <a:ext uri="{FF2B5EF4-FFF2-40B4-BE49-F238E27FC236}">
                <a16:creationId xmlns:a16="http://schemas.microsoft.com/office/drawing/2014/main" id="{255A3F1A-170C-4288-65EF-DB8E6C911918}"/>
              </a:ext>
            </a:extLst>
          </p:cNvPr>
          <p:cNvSpPr/>
          <p:nvPr/>
        </p:nvSpPr>
        <p:spPr>
          <a:xfrm>
            <a:off x="6140422" y="2582427"/>
            <a:ext cx="1382664" cy="427692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Kelola Contact Points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21" name="Bagan Alur: Pemberhenti 72">
            <a:hlinkClick r:id="rId15" action="ppaction://hlinksldjump"/>
            <a:extLst>
              <a:ext uri="{FF2B5EF4-FFF2-40B4-BE49-F238E27FC236}">
                <a16:creationId xmlns:a16="http://schemas.microsoft.com/office/drawing/2014/main" id="{A19BED04-5F16-E0DF-399A-56EE82723298}"/>
              </a:ext>
            </a:extLst>
          </p:cNvPr>
          <p:cNvSpPr/>
          <p:nvPr/>
        </p:nvSpPr>
        <p:spPr>
          <a:xfrm>
            <a:off x="7780743" y="3890193"/>
            <a:ext cx="1382664" cy="427692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Notification Alert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22" name="Bagan Alur: Pemberhenti 72">
            <a:hlinkClick r:id="rId16" action="ppaction://hlinksldjump"/>
            <a:extLst>
              <a:ext uri="{FF2B5EF4-FFF2-40B4-BE49-F238E27FC236}">
                <a16:creationId xmlns:a16="http://schemas.microsoft.com/office/drawing/2014/main" id="{06D0DDBD-4271-C557-A109-D1146A06713D}"/>
              </a:ext>
            </a:extLst>
          </p:cNvPr>
          <p:cNvSpPr/>
          <p:nvPr/>
        </p:nvSpPr>
        <p:spPr>
          <a:xfrm>
            <a:off x="2885028" y="3233356"/>
            <a:ext cx="1382664" cy="427692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View </a:t>
            </a:r>
            <a:r>
              <a:rPr lang="en-US" sz="1000" b="1" dirty="0" err="1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Informasi</a:t>
            </a:r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 Server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23" name="Bagan Alur: Pemberhenti 72">
            <a:hlinkClick r:id="rId17" action="ppaction://hlinksldjump"/>
            <a:extLst>
              <a:ext uri="{FF2B5EF4-FFF2-40B4-BE49-F238E27FC236}">
                <a16:creationId xmlns:a16="http://schemas.microsoft.com/office/drawing/2014/main" id="{CBBDD4E7-B5C3-30EC-A5AF-86AC2B6C4DEA}"/>
              </a:ext>
            </a:extLst>
          </p:cNvPr>
          <p:cNvSpPr/>
          <p:nvPr/>
        </p:nvSpPr>
        <p:spPr>
          <a:xfrm>
            <a:off x="6144630" y="3893387"/>
            <a:ext cx="1382664" cy="427692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View Alert Rules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24" name="Bagan Alur: Pemberhenti 72">
            <a:hlinkClick r:id="rId18" action="ppaction://hlinksldjump"/>
            <a:extLst>
              <a:ext uri="{FF2B5EF4-FFF2-40B4-BE49-F238E27FC236}">
                <a16:creationId xmlns:a16="http://schemas.microsoft.com/office/drawing/2014/main" id="{2AA8B6FC-EED2-2E1E-FFEF-C5967482A419}"/>
              </a:ext>
            </a:extLst>
          </p:cNvPr>
          <p:cNvSpPr/>
          <p:nvPr/>
        </p:nvSpPr>
        <p:spPr>
          <a:xfrm>
            <a:off x="6142526" y="4544987"/>
            <a:ext cx="1382664" cy="427692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View Notification Policies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25" name="Bagan Alur: Pemberhenti 72">
            <a:hlinkClick r:id="rId19" action="ppaction://hlinksldjump"/>
            <a:extLst>
              <a:ext uri="{FF2B5EF4-FFF2-40B4-BE49-F238E27FC236}">
                <a16:creationId xmlns:a16="http://schemas.microsoft.com/office/drawing/2014/main" id="{2707F507-7A5D-B647-94C4-C268BE619241}"/>
              </a:ext>
            </a:extLst>
          </p:cNvPr>
          <p:cNvSpPr/>
          <p:nvPr/>
        </p:nvSpPr>
        <p:spPr>
          <a:xfrm>
            <a:off x="6148838" y="3227115"/>
            <a:ext cx="1382664" cy="427692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View Contact Points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26" name="Bagan Alur: Pemberhenti 72">
            <a:hlinkClick r:id="rId20" action="ppaction://hlinksldjump"/>
            <a:extLst>
              <a:ext uri="{FF2B5EF4-FFF2-40B4-BE49-F238E27FC236}">
                <a16:creationId xmlns:a16="http://schemas.microsoft.com/office/drawing/2014/main" id="{A8E31D45-0D01-4127-7BF4-040EC6C33BDF}"/>
              </a:ext>
            </a:extLst>
          </p:cNvPr>
          <p:cNvSpPr/>
          <p:nvPr/>
        </p:nvSpPr>
        <p:spPr>
          <a:xfrm>
            <a:off x="7780743" y="2590187"/>
            <a:ext cx="1382664" cy="427692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Download Report Resource Server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705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956CBE-81A7-075B-BDB3-43E63AD52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2F78A14-D320-8204-4ADD-3216BBA08D66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04A8E353-FA57-9F82-4AEE-A940F5981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961B1B0-33C0-B20A-A246-9643FAF54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15"/>
          <a:stretch/>
        </p:blipFill>
        <p:spPr>
          <a:xfrm>
            <a:off x="3739174" y="616743"/>
            <a:ext cx="4713651" cy="52639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A9C687-A588-A6EC-917C-F123EC7A87EA}"/>
              </a:ext>
            </a:extLst>
          </p:cNvPr>
          <p:cNvSpPr txBox="1"/>
          <p:nvPr/>
        </p:nvSpPr>
        <p:spPr>
          <a:xfrm>
            <a:off x="1032195" y="5880715"/>
            <a:ext cx="334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Kelola Dashboard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180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8ACE58-5E3C-3650-02CE-E1D0B315B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91707F-3288-B184-9AA7-51BB9C2D6FBF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5578ECEA-245E-2D1F-A913-63412CD97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DD46570-E262-97D5-1BC9-2FE0DCA84318}"/>
              </a:ext>
            </a:extLst>
          </p:cNvPr>
          <p:cNvSpPr txBox="1"/>
          <p:nvPr/>
        </p:nvSpPr>
        <p:spPr>
          <a:xfrm>
            <a:off x="1032195" y="5880715"/>
            <a:ext cx="334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View </a:t>
            </a:r>
            <a:r>
              <a:rPr lang="en-US" sz="1400" b="1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Informasi</a:t>
            </a:r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 Server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4" name="Picture 3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741306CC-BADB-1A0B-05E6-A4F033770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321" y="810696"/>
            <a:ext cx="5969358" cy="507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67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1241DD-6DDB-0792-384F-104C362A7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5C03DEF-CE85-EA1E-FD14-D4E1675A559E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EFB2B5E2-7E8E-A235-F6DF-76ECD2F9C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85D3200-57D0-0592-3E25-30CAD2AEE6A6}"/>
              </a:ext>
            </a:extLst>
          </p:cNvPr>
          <p:cNvSpPr txBox="1"/>
          <p:nvPr/>
        </p:nvSpPr>
        <p:spPr>
          <a:xfrm>
            <a:off x="1032195" y="5880715"/>
            <a:ext cx="334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Kelola Data Memory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EEE90-96BB-0070-3115-5B4AB3D23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175" y="810696"/>
            <a:ext cx="4563649" cy="507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0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6922A6-83A5-1983-EBCD-9D5D3A640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DBAF232-8F56-AA91-65F5-853D8A68CE9E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65BFE2E-F614-CDB8-F7DB-06D9FF966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70424F5-D247-D5EB-BD17-B3B6D70B8972}"/>
              </a:ext>
            </a:extLst>
          </p:cNvPr>
          <p:cNvSpPr txBox="1"/>
          <p:nvPr/>
        </p:nvSpPr>
        <p:spPr>
          <a:xfrm>
            <a:off x="1032195" y="5880715"/>
            <a:ext cx="334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Kelola Data Network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49C3D-9088-4834-6C26-6FB6AC8C1F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175" y="810697"/>
            <a:ext cx="4563649" cy="507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27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106FDD-E048-9889-E90F-7EF5E017381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255719-A81F-91A1-8F99-81BF49CA57C4}"/>
              </a:ext>
            </a:extLst>
          </p:cNvPr>
          <p:cNvSpPr txBox="1"/>
          <p:nvPr/>
        </p:nvSpPr>
        <p:spPr>
          <a:xfrm>
            <a:off x="3832880" y="680928"/>
            <a:ext cx="4603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E57C23"/>
                </a:solidFill>
                <a:latin typeface="Montserrat" pitchFamily="2" charset="0"/>
              </a:rPr>
              <a:t>TABLE OF </a:t>
            </a:r>
            <a:r>
              <a:rPr lang="en-US" sz="3200" b="1" dirty="0">
                <a:solidFill>
                  <a:srgbClr val="E57C23"/>
                </a:solidFill>
                <a:latin typeface="Montserrat" pitchFamily="2" charset="0"/>
              </a:rPr>
              <a:t>CONTENT</a:t>
            </a:r>
            <a:endParaRPr lang="en-ID" sz="3200" b="1" dirty="0">
              <a:solidFill>
                <a:srgbClr val="E57C23"/>
              </a:solidFill>
              <a:latin typeface="Montserrat" pitchFamily="2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C2A731FC-D0A5-49F1-4C41-B286CFFBCB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0660113"/>
                  </p:ext>
                </p:extLst>
              </p:nvPr>
            </p:nvGraphicFramePr>
            <p:xfrm>
              <a:off x="4572000" y="2571742"/>
              <a:ext cx="3048000" cy="1714500"/>
            </p:xfrm>
            <a:graphic>
              <a:graphicData uri="http://schemas.microsoft.com/office/powerpoint/2016/slidezoom">
                <pslz:sldZm>
                  <pslz:sldZmObj sldId="273" cId="1579585965">
                    <pslz:zmPr id="{AB9FA365-240A-47B9-B2D5-97980807A4F2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blurRad="6350" stA="30000" endPos="55500" dist="508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2A731FC-D0A5-49F1-4C41-B286CFFBCB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2000" y="257174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reflection blurRad="6350" stA="30000" endPos="55500" dist="50800" dir="5400000" sy="-100000" algn="bl" rotWithShape="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EEC06A93-D03A-A0AA-0B0F-CE2CD80399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0248301"/>
                  </p:ext>
                </p:extLst>
              </p:nvPr>
            </p:nvGraphicFramePr>
            <p:xfrm>
              <a:off x="7919615" y="2943544"/>
              <a:ext cx="1726035" cy="970895"/>
            </p:xfrm>
            <a:graphic>
              <a:graphicData uri="http://schemas.microsoft.com/office/powerpoint/2016/slidezoom">
                <pslz:sldZm>
                  <pslz:sldZmObj sldId="281" cId="2343618444">
                    <pslz:zmPr id="{E8686E60-A760-49E4-8328-FCBBC76036FE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26035" cy="9708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blurRad="6350" stA="30000" endPos="55500" dist="508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EC06A93-D03A-A0AA-0B0F-CE2CD80399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19615" y="2943544"/>
                <a:ext cx="1726035" cy="97089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reflection blurRad="6350" stA="30000" endPos="55500" dist="50800" dir="5400000" sy="-100000" algn="bl" rotWithShape="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4C89B31C-4A0D-C840-CA58-1E18C7109E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878150"/>
                  </p:ext>
                </p:extLst>
              </p:nvPr>
            </p:nvGraphicFramePr>
            <p:xfrm>
              <a:off x="9934267" y="2943544"/>
              <a:ext cx="1726035" cy="970895"/>
            </p:xfrm>
            <a:graphic>
              <a:graphicData uri="http://schemas.microsoft.com/office/powerpoint/2016/slidezoom">
                <pslz:sldZm>
                  <pslz:sldZmObj sldId="284" cId="3768145344">
                    <pslz:zmPr id="{098C3C4D-2342-4217-80A9-4B7267F9327B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26035" cy="9708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blurRad="6350" stA="30000" endPos="55500" dist="508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C89B31C-4A0D-C840-CA58-1E18C7109E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34267" y="2943544"/>
                <a:ext cx="1726035" cy="97089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reflection blurRad="6350" stA="30000" endPos="55500" dist="50800" dir="5400000" sy="-100000" algn="bl" rotWithShape="0"/>
              </a:effectLst>
            </p:spPr>
          </p:pic>
        </mc:Fallback>
      </mc:AlternateContent>
      <p:sp>
        <p:nvSpPr>
          <p:cNvPr id="30" name="Freeform: Shape 2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A01D7F9-CE08-623B-5C9F-EBDA79CD59A6}"/>
              </a:ext>
            </a:extLst>
          </p:cNvPr>
          <p:cNvSpPr/>
          <p:nvPr/>
        </p:nvSpPr>
        <p:spPr>
          <a:xfrm>
            <a:off x="11783820" y="3265202"/>
            <a:ext cx="319087" cy="533400"/>
          </a:xfrm>
          <a:custGeom>
            <a:avLst/>
            <a:gdLst>
              <a:gd name="connsiteX0" fmla="*/ 0 w 319087"/>
              <a:gd name="connsiteY0" fmla="*/ 533400 h 533400"/>
              <a:gd name="connsiteX1" fmla="*/ 119063 w 319087"/>
              <a:gd name="connsiteY1" fmla="*/ 533400 h 533400"/>
              <a:gd name="connsiteX2" fmla="*/ 319088 w 319087"/>
              <a:gd name="connsiteY2" fmla="*/ 266700 h 533400"/>
              <a:gd name="connsiteX3" fmla="*/ 119063 w 319087"/>
              <a:gd name="connsiteY3" fmla="*/ 0 h 533400"/>
              <a:gd name="connsiteX4" fmla="*/ 0 w 319087"/>
              <a:gd name="connsiteY4" fmla="*/ 0 h 533400"/>
              <a:gd name="connsiteX5" fmla="*/ 200025 w 319087"/>
              <a:gd name="connsiteY5" fmla="*/ 266700 h 533400"/>
              <a:gd name="connsiteX6" fmla="*/ 0 w 319087"/>
              <a:gd name="connsiteY6" fmla="*/ 5334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533400"/>
                </a:moveTo>
                <a:lnTo>
                  <a:pt x="119063" y="533400"/>
                </a:lnTo>
                <a:lnTo>
                  <a:pt x="319088" y="266700"/>
                </a:lnTo>
                <a:lnTo>
                  <a:pt x="119063" y="0"/>
                </a:lnTo>
                <a:lnTo>
                  <a:pt x="0" y="0"/>
                </a:lnTo>
                <a:lnTo>
                  <a:pt x="200025" y="266700"/>
                </a:lnTo>
                <a:lnTo>
                  <a:pt x="0" y="5334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" name="BAB I" hidden="1">
            <a:extLst>
              <a:ext uri="{FF2B5EF4-FFF2-40B4-BE49-F238E27FC236}">
                <a16:creationId xmlns:a16="http://schemas.microsoft.com/office/drawing/2014/main" id="{D66DE9AA-D5DE-AFF6-03E8-430D3B460E4A}"/>
              </a:ext>
            </a:extLst>
          </p:cNvPr>
          <p:cNvSpPr/>
          <p:nvPr/>
        </p:nvSpPr>
        <p:spPr>
          <a:xfrm>
            <a:off x="4796464" y="2175982"/>
            <a:ext cx="2506035" cy="2506035"/>
          </a:xfrm>
          <a:prstGeom prst="roundRect">
            <a:avLst/>
          </a:prstGeom>
          <a:solidFill>
            <a:srgbClr val="004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Gotham Rounded Medium" panose="02000000000000000000" pitchFamily="50" charset="0"/>
              </a:rPr>
              <a:t>BAB I</a:t>
            </a:r>
            <a:endParaRPr lang="en-ID" sz="4000" dirty="0">
              <a:latin typeface="Gotham Rounded Medium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706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48A639-9677-5586-CD7E-ED3FEA8AF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92F199-D0B2-7DF7-89EF-CAD07DEE1597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03E7256A-37AD-A534-02F3-413CE8BE8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EBEA3B-FD46-3644-8F82-7D5279D0488A}"/>
              </a:ext>
            </a:extLst>
          </p:cNvPr>
          <p:cNvSpPr txBox="1"/>
          <p:nvPr/>
        </p:nvSpPr>
        <p:spPr>
          <a:xfrm>
            <a:off x="1032195" y="5880715"/>
            <a:ext cx="334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Kelola Data Storage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25613-CFBE-E338-AAB7-998544CFED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175" y="810697"/>
            <a:ext cx="4563648" cy="507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59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C672C7-FA76-89FA-29DC-A3E640B74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3683F98-74B8-D635-3C74-7273E5BA633D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956D1712-206E-0D32-F52E-D4CE5CEF5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1DB2F3E-0936-8575-90E1-F673B67636A2}"/>
              </a:ext>
            </a:extLst>
          </p:cNvPr>
          <p:cNvSpPr txBox="1"/>
          <p:nvPr/>
        </p:nvSpPr>
        <p:spPr>
          <a:xfrm>
            <a:off x="1032195" y="5880715"/>
            <a:ext cx="334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Kelola Data CPU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6C420-73CF-B5B0-2CF1-9B79009CF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175" y="810697"/>
            <a:ext cx="4563648" cy="507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6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19C455-1B6F-7BD5-2D66-1D0BB1893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1B903FA-AD9C-1120-6E50-DA8FFC880EF7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384F6CA1-EAAB-8D6F-BE71-E6A5CF0B2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6B75526-3762-5E85-FE1A-69FAC7F66354}"/>
              </a:ext>
            </a:extLst>
          </p:cNvPr>
          <p:cNvSpPr txBox="1"/>
          <p:nvPr/>
        </p:nvSpPr>
        <p:spPr>
          <a:xfrm>
            <a:off x="1032195" y="5880715"/>
            <a:ext cx="334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Kelola Alert Rules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96623-4FB9-3AD1-4F67-F9B723E00B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6902" y="901011"/>
            <a:ext cx="4818196" cy="481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80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9D3D97-82EE-C8D8-3AF7-CEFA7351C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1E25B25-D338-5341-8C5F-7E38D3CC0892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EE08884-3977-734F-60E0-4343B373A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AF9D3F1-47F4-867C-3B14-5E64AECC8E6E}"/>
              </a:ext>
            </a:extLst>
          </p:cNvPr>
          <p:cNvSpPr txBox="1"/>
          <p:nvPr/>
        </p:nvSpPr>
        <p:spPr>
          <a:xfrm>
            <a:off x="1032195" y="5880715"/>
            <a:ext cx="334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Kelola Notification Policies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E44B1-17D3-BEEF-9417-F9B93F411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6902" y="967838"/>
            <a:ext cx="4818196" cy="468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5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46F9E-6DB4-EDFA-C15B-C1CB50689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513158-7F3B-52B1-0A66-6E38AB9F770D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5989BDEB-7A5C-808E-7333-7D7BF5B1A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619C5EA-AF51-9859-8F87-B6714D7E3294}"/>
              </a:ext>
            </a:extLst>
          </p:cNvPr>
          <p:cNvSpPr txBox="1"/>
          <p:nvPr/>
        </p:nvSpPr>
        <p:spPr>
          <a:xfrm>
            <a:off x="1032195" y="5880715"/>
            <a:ext cx="334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Kelola Contact Points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C26C7-C297-9700-9C4C-03EE3549DA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0786" y="967838"/>
            <a:ext cx="4750428" cy="468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17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BDADC9-E025-780F-32DB-891324943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C100816-311C-C366-7770-A2000171250A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7B540373-ABA7-D855-7E05-F48F6340B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FB4EB7D-C93A-3133-D03F-DB9A3508B8A2}"/>
              </a:ext>
            </a:extLst>
          </p:cNvPr>
          <p:cNvSpPr txBox="1"/>
          <p:nvPr/>
        </p:nvSpPr>
        <p:spPr>
          <a:xfrm>
            <a:off x="1032195" y="5880715"/>
            <a:ext cx="334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View Contact Points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7C4A6D-11CE-5BA6-5E66-97BCBE14B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3440" y="1333128"/>
            <a:ext cx="5585120" cy="419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33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815EA8-EA2A-576D-56EE-40EA7E586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6B7F27-FA54-5F6F-D04D-4B28FE052518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BE5C4B61-9A67-8B8C-B52B-AE04FA1FC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F5C0F12-6913-2028-7C6C-AD178C3EF946}"/>
              </a:ext>
            </a:extLst>
          </p:cNvPr>
          <p:cNvSpPr txBox="1"/>
          <p:nvPr/>
        </p:nvSpPr>
        <p:spPr>
          <a:xfrm>
            <a:off x="1032195" y="5880715"/>
            <a:ext cx="334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View Alert Rules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9A6AEA-A440-0922-810F-FDE41B8B9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3440" y="1333128"/>
            <a:ext cx="5585120" cy="419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08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A96B88-34D0-5C49-CA00-F0AF5680B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34D87E6-46B3-92E8-7736-3691534F92EE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12632FB3-2872-9A6C-12B4-50AC1C7F7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E2A0327-17B8-9902-24AB-D8CE35F7666B}"/>
              </a:ext>
            </a:extLst>
          </p:cNvPr>
          <p:cNvSpPr txBox="1"/>
          <p:nvPr/>
        </p:nvSpPr>
        <p:spPr>
          <a:xfrm>
            <a:off x="1032195" y="5880715"/>
            <a:ext cx="334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View Notification Policies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42A31-77AA-2B6D-6B5C-5652CA147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3441" y="1333128"/>
            <a:ext cx="5585118" cy="419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39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238A57-07D9-AC7E-F2B0-5CA1067FF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957779-4CE9-696D-CCBB-117EF38825E3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56C40A83-137B-2738-5F65-19DF83BDD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57FBE78-F80B-2852-D834-B63D4A04BA7B}"/>
              </a:ext>
            </a:extLst>
          </p:cNvPr>
          <p:cNvSpPr txBox="1"/>
          <p:nvPr/>
        </p:nvSpPr>
        <p:spPr>
          <a:xfrm>
            <a:off x="1032195" y="5880715"/>
            <a:ext cx="334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Download Report Resource Server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7C601-9860-9F2B-9813-4F472F029B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8787" y="768430"/>
            <a:ext cx="4234425" cy="495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97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E9FE00-6D2C-5773-15E0-80AE31B81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A33D34B-CD1D-4F79-7818-F4F84CC0FE4E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82BDB41E-BB2A-6E4E-3C35-2EB83A668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A414AA-E6A4-0660-5488-A0B266139C99}"/>
              </a:ext>
            </a:extLst>
          </p:cNvPr>
          <p:cNvSpPr txBox="1"/>
          <p:nvPr/>
        </p:nvSpPr>
        <p:spPr>
          <a:xfrm>
            <a:off x="1032195" y="5880715"/>
            <a:ext cx="334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Kelola Data Sources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BAB6A-E75C-0A46-DE45-A7D3E32F7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7405" y="1035643"/>
            <a:ext cx="4817190" cy="468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81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D1E5CA-21C1-271B-4362-B1BFA051F8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BAB I" hidden="1">
            <a:extLst>
              <a:ext uri="{FF2B5EF4-FFF2-40B4-BE49-F238E27FC236}">
                <a16:creationId xmlns:a16="http://schemas.microsoft.com/office/drawing/2014/main" id="{D66DE9AA-D5DE-AFF6-03E8-430D3B460E4A}"/>
              </a:ext>
            </a:extLst>
          </p:cNvPr>
          <p:cNvSpPr/>
          <p:nvPr/>
        </p:nvSpPr>
        <p:spPr>
          <a:xfrm>
            <a:off x="4796464" y="2175982"/>
            <a:ext cx="2506035" cy="2506035"/>
          </a:xfrm>
          <a:prstGeom prst="roundRect">
            <a:avLst/>
          </a:prstGeom>
          <a:solidFill>
            <a:srgbClr val="004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Gotham Rounded Medium" panose="02000000000000000000" pitchFamily="50" charset="0"/>
              </a:rPr>
              <a:t>BAB I</a:t>
            </a:r>
            <a:endParaRPr lang="en-ID" sz="4000" dirty="0">
              <a:latin typeface="Gotham Rounded Medium" panose="02000000000000000000" pitchFamily="50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255719-A81F-91A1-8F99-81BF49CA57C4}"/>
              </a:ext>
            </a:extLst>
          </p:cNvPr>
          <p:cNvSpPr txBox="1"/>
          <p:nvPr/>
        </p:nvSpPr>
        <p:spPr>
          <a:xfrm>
            <a:off x="3832880" y="680930"/>
            <a:ext cx="4603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E57C23"/>
                </a:solidFill>
                <a:latin typeface="Montserrat" pitchFamily="2" charset="0"/>
              </a:rPr>
              <a:t>TABLE OF </a:t>
            </a:r>
            <a:r>
              <a:rPr lang="en-US" sz="3200" b="1" dirty="0">
                <a:solidFill>
                  <a:srgbClr val="E57C23"/>
                </a:solidFill>
                <a:latin typeface="Montserrat" pitchFamily="2" charset="0"/>
              </a:rPr>
              <a:t>CONTENT</a:t>
            </a:r>
            <a:endParaRPr lang="en-ID" sz="3200" b="1" dirty="0">
              <a:solidFill>
                <a:srgbClr val="E57C23"/>
              </a:solidFill>
              <a:latin typeface="Montserrat" pitchFamily="2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C2A731FC-D0A5-49F1-4C41-B286CFFBCB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1975481"/>
                  </p:ext>
                </p:extLst>
              </p:nvPr>
            </p:nvGraphicFramePr>
            <p:xfrm>
              <a:off x="2580115" y="2918143"/>
              <a:ext cx="1726036" cy="970895"/>
            </p:xfrm>
            <a:graphic>
              <a:graphicData uri="http://schemas.microsoft.com/office/powerpoint/2016/slidezoom">
                <pslz:sldZm>
                  <pslz:sldZmObj sldId="273" cId="1579585965">
                    <pslz:zmPr id="{AB9FA365-240A-47B9-B2D5-97980807A4F2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26036" cy="9708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blurRad="6350" stA="30000" endPos="55500" dist="508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2A731FC-D0A5-49F1-4C41-B286CFFBCB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80115" y="2918143"/>
                <a:ext cx="1726036" cy="97089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reflection blurRad="6350" stA="30000" endPos="55500" dist="50800" dir="5400000" sy="-100000" algn="bl" rotWithShape="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EEC06A93-D03A-A0AA-0B0F-CE2CD80399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7505737"/>
                  </p:ext>
                </p:extLst>
              </p:nvPr>
            </p:nvGraphicFramePr>
            <p:xfrm>
              <a:off x="4572000" y="2571744"/>
              <a:ext cx="3047999" cy="1714500"/>
            </p:xfrm>
            <a:graphic>
              <a:graphicData uri="http://schemas.microsoft.com/office/powerpoint/2016/slidezoom">
                <pslz:sldZm>
                  <pslz:sldZmObj sldId="281" cId="2343618444">
                    <pslz:zmPr id="{E8686E60-A760-49E4-8328-FCBBC76036FE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999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blurRad="6350" stA="30000" endPos="55500" dist="508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EC06A93-D03A-A0AA-0B0F-CE2CD80399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72000" y="2571744"/>
                <a:ext cx="3047999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reflection blurRad="6350" stA="30000" endPos="55500" dist="50800" dir="5400000" sy="-100000" algn="bl" rotWithShape="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4C89B31C-4A0D-C840-CA58-1E18C7109E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2578211"/>
                  </p:ext>
                </p:extLst>
              </p:nvPr>
            </p:nvGraphicFramePr>
            <p:xfrm>
              <a:off x="7875164" y="2943546"/>
              <a:ext cx="1726035" cy="970895"/>
            </p:xfrm>
            <a:graphic>
              <a:graphicData uri="http://schemas.microsoft.com/office/powerpoint/2016/slidezoom">
                <pslz:sldZm>
                  <pslz:sldZmObj sldId="284" cId="3768145344">
                    <pslz:zmPr id="{098C3C4D-2342-4217-80A9-4B7267F9327B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26035" cy="9708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blurRad="6350" stA="30000" endPos="55500" dist="508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C89B31C-4A0D-C840-CA58-1E18C7109E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75164" y="2943546"/>
                <a:ext cx="1726035" cy="97089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reflection blurRad="6350" stA="30000" endPos="55500" dist="50800" dir="5400000" sy="-100000" algn="bl" rotWithShape="0"/>
              </a:effectLst>
            </p:spPr>
          </p:pic>
        </mc:Fallback>
      </mc:AlternateContent>
      <p:sp>
        <p:nvSpPr>
          <p:cNvPr id="4" name="Freeform: Shape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3A55E78-5517-3445-504B-4EBD41A67BE7}"/>
              </a:ext>
            </a:extLst>
          </p:cNvPr>
          <p:cNvSpPr/>
          <p:nvPr/>
        </p:nvSpPr>
        <p:spPr>
          <a:xfrm flipH="1">
            <a:off x="114147" y="3309923"/>
            <a:ext cx="319087" cy="533400"/>
          </a:xfrm>
          <a:custGeom>
            <a:avLst/>
            <a:gdLst>
              <a:gd name="connsiteX0" fmla="*/ 0 w 319087"/>
              <a:gd name="connsiteY0" fmla="*/ 533400 h 533400"/>
              <a:gd name="connsiteX1" fmla="*/ 119063 w 319087"/>
              <a:gd name="connsiteY1" fmla="*/ 533400 h 533400"/>
              <a:gd name="connsiteX2" fmla="*/ 319088 w 319087"/>
              <a:gd name="connsiteY2" fmla="*/ 266700 h 533400"/>
              <a:gd name="connsiteX3" fmla="*/ 119063 w 319087"/>
              <a:gd name="connsiteY3" fmla="*/ 0 h 533400"/>
              <a:gd name="connsiteX4" fmla="*/ 0 w 319087"/>
              <a:gd name="connsiteY4" fmla="*/ 0 h 533400"/>
              <a:gd name="connsiteX5" fmla="*/ 200025 w 319087"/>
              <a:gd name="connsiteY5" fmla="*/ 266700 h 533400"/>
              <a:gd name="connsiteX6" fmla="*/ 0 w 319087"/>
              <a:gd name="connsiteY6" fmla="*/ 5334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533400"/>
                </a:moveTo>
                <a:lnTo>
                  <a:pt x="119063" y="533400"/>
                </a:lnTo>
                <a:lnTo>
                  <a:pt x="319088" y="266700"/>
                </a:lnTo>
                <a:lnTo>
                  <a:pt x="119063" y="0"/>
                </a:lnTo>
                <a:lnTo>
                  <a:pt x="0" y="0"/>
                </a:lnTo>
                <a:lnTo>
                  <a:pt x="200025" y="266700"/>
                </a:lnTo>
                <a:lnTo>
                  <a:pt x="0" y="5334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30" name="Freeform: Shape 2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A01D7F9-CE08-623B-5C9F-EBDA79CD59A6}"/>
              </a:ext>
            </a:extLst>
          </p:cNvPr>
          <p:cNvSpPr/>
          <p:nvPr/>
        </p:nvSpPr>
        <p:spPr>
          <a:xfrm>
            <a:off x="11783820" y="3254318"/>
            <a:ext cx="319087" cy="533400"/>
          </a:xfrm>
          <a:custGeom>
            <a:avLst/>
            <a:gdLst>
              <a:gd name="connsiteX0" fmla="*/ 0 w 319087"/>
              <a:gd name="connsiteY0" fmla="*/ 533400 h 533400"/>
              <a:gd name="connsiteX1" fmla="*/ 119063 w 319087"/>
              <a:gd name="connsiteY1" fmla="*/ 533400 h 533400"/>
              <a:gd name="connsiteX2" fmla="*/ 319088 w 319087"/>
              <a:gd name="connsiteY2" fmla="*/ 266700 h 533400"/>
              <a:gd name="connsiteX3" fmla="*/ 119063 w 319087"/>
              <a:gd name="connsiteY3" fmla="*/ 0 h 533400"/>
              <a:gd name="connsiteX4" fmla="*/ 0 w 319087"/>
              <a:gd name="connsiteY4" fmla="*/ 0 h 533400"/>
              <a:gd name="connsiteX5" fmla="*/ 200025 w 319087"/>
              <a:gd name="connsiteY5" fmla="*/ 266700 h 533400"/>
              <a:gd name="connsiteX6" fmla="*/ 0 w 319087"/>
              <a:gd name="connsiteY6" fmla="*/ 5334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533400"/>
                </a:moveTo>
                <a:lnTo>
                  <a:pt x="119063" y="533400"/>
                </a:lnTo>
                <a:lnTo>
                  <a:pt x="319088" y="266700"/>
                </a:lnTo>
                <a:lnTo>
                  <a:pt x="119063" y="0"/>
                </a:lnTo>
                <a:lnTo>
                  <a:pt x="0" y="0"/>
                </a:lnTo>
                <a:lnTo>
                  <a:pt x="200025" y="266700"/>
                </a:lnTo>
                <a:lnTo>
                  <a:pt x="0" y="5334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1477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EBF046-5A41-5E56-1AF3-8F82460E0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D7AA3B9-1739-B7A5-99E9-AF5097CBCDE5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96FEC9FD-1B73-8CA0-AE4F-753F3024E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0647212-9C3A-0D15-1651-C4C7165A6F10}"/>
              </a:ext>
            </a:extLst>
          </p:cNvPr>
          <p:cNvSpPr txBox="1"/>
          <p:nvPr/>
        </p:nvSpPr>
        <p:spPr>
          <a:xfrm>
            <a:off x="1032195" y="5880715"/>
            <a:ext cx="334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Notification Alert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C977A-B196-7584-1D76-560E45FE7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6809" y="1254311"/>
            <a:ext cx="5138381" cy="43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37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B00C3F-6323-87C8-CF58-0A4E9E636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86A148B-58F5-DD2E-781E-9983B92B3B02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924DC8E6-C30A-5AB1-3ED2-6033BDA49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2F76620-F199-3930-C606-1322DF70B9A5}"/>
              </a:ext>
            </a:extLst>
          </p:cNvPr>
          <p:cNvSpPr txBox="1"/>
          <p:nvPr/>
        </p:nvSpPr>
        <p:spPr>
          <a:xfrm>
            <a:off x="1032195" y="5880715"/>
            <a:ext cx="334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Kelola </a:t>
            </a:r>
            <a:r>
              <a:rPr lang="en-US" sz="1400" b="1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Akses</a:t>
            </a:r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 </a:t>
            </a:r>
            <a:r>
              <a:rPr lang="en-US" sz="1400" b="1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Pengguna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8BA81-E863-F7FC-E595-DF8FE0BFC8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9418" y="947057"/>
            <a:ext cx="4733164" cy="46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97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4D3EE4-E599-2C76-9066-E19267AD4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D0298B4-3195-09CE-1F5D-C13C94CAA0D1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C5DC46-CAEE-0621-0A24-4EF754F06D6C}"/>
              </a:ext>
            </a:extLst>
          </p:cNvPr>
          <p:cNvSpPr txBox="1"/>
          <p:nvPr/>
        </p:nvSpPr>
        <p:spPr>
          <a:xfrm>
            <a:off x="1231853" y="1347428"/>
            <a:ext cx="5920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Desain </a:t>
            </a:r>
            <a:r>
              <a:rPr lang="en-US" sz="3600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Antarmuka</a:t>
            </a:r>
            <a:endParaRPr lang="en-ID" sz="36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D4BF0C1A-441E-7F38-CF7C-E356A7250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5614750"/>
            <a:ext cx="553434" cy="55343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58EE143-64DE-29CE-68CA-C0BC35B7B884}"/>
              </a:ext>
            </a:extLst>
          </p:cNvPr>
          <p:cNvSpPr txBox="1"/>
          <p:nvPr/>
        </p:nvSpPr>
        <p:spPr>
          <a:xfrm>
            <a:off x="1262071" y="773422"/>
            <a:ext cx="181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otham Rounded Medium" panose="02000000000000000000" pitchFamily="50" charset="0"/>
              </a:rPr>
              <a:t>BAB III</a:t>
            </a:r>
            <a:endParaRPr lang="en-ID" sz="3200" dirty="0">
              <a:solidFill>
                <a:schemeClr val="bg2">
                  <a:lumMod val="75000"/>
                </a:schemeClr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44B6F-7F9D-8F19-C734-07B2CED88ECE}"/>
              </a:ext>
            </a:extLst>
          </p:cNvPr>
          <p:cNvSpPr txBox="1"/>
          <p:nvPr/>
        </p:nvSpPr>
        <p:spPr>
          <a:xfrm>
            <a:off x="1236932" y="5689478"/>
            <a:ext cx="824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otham Rounded Book" pitchFamily="50" charset="0"/>
              </a:rPr>
              <a:t>Page</a:t>
            </a:r>
            <a:endParaRPr lang="en-ID" sz="2000" dirty="0">
              <a:latin typeface="Gotham Rounded Book" pitchFamily="50" charset="0"/>
            </a:endParaRPr>
          </a:p>
        </p:txBody>
      </p:sp>
      <p:sp>
        <p:nvSpPr>
          <p:cNvPr id="5" name="TextBox 4">
            <a:hlinkClick r:id="rId5" action="ppaction://hlinksldjump"/>
            <a:extLst>
              <a:ext uri="{FF2B5EF4-FFF2-40B4-BE49-F238E27FC236}">
                <a16:creationId xmlns:a16="http://schemas.microsoft.com/office/drawing/2014/main" id="{B96DC5C8-C0ED-AFF2-2C39-257AF2C22548}"/>
              </a:ext>
            </a:extLst>
          </p:cNvPr>
          <p:cNvSpPr txBox="1"/>
          <p:nvPr/>
        </p:nvSpPr>
        <p:spPr>
          <a:xfrm>
            <a:off x="2339611" y="570217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2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  <p:sp>
        <p:nvSpPr>
          <p:cNvPr id="6" name="TextBox 5">
            <a:hlinkClick r:id="rId6" action="ppaction://hlinksldjump"/>
            <a:extLst>
              <a:ext uri="{FF2B5EF4-FFF2-40B4-BE49-F238E27FC236}">
                <a16:creationId xmlns:a16="http://schemas.microsoft.com/office/drawing/2014/main" id="{B9081FD4-BCAC-2862-5C97-BB1408ABC1DF}"/>
              </a:ext>
            </a:extLst>
          </p:cNvPr>
          <p:cNvSpPr txBox="1"/>
          <p:nvPr/>
        </p:nvSpPr>
        <p:spPr>
          <a:xfrm>
            <a:off x="2999149" y="570217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25464"/>
                </a:solidFill>
                <a:latin typeface="Gotham Rounded Bold" pitchFamily="50" charset="0"/>
              </a:rPr>
              <a:t>4</a:t>
            </a:r>
            <a:endParaRPr lang="en-ID" sz="2000" dirty="0">
              <a:solidFill>
                <a:srgbClr val="025464"/>
              </a:solidFill>
              <a:latin typeface="Gotham Rounded Bold" pitchFamily="50" charset="0"/>
            </a:endParaRPr>
          </a:p>
        </p:txBody>
      </p:sp>
      <p:sp>
        <p:nvSpPr>
          <p:cNvPr id="7" name="TextBox 6">
            <a:hlinkClick r:id="rId7" action="ppaction://hlinksldjump"/>
            <a:extLst>
              <a:ext uri="{FF2B5EF4-FFF2-40B4-BE49-F238E27FC236}">
                <a16:creationId xmlns:a16="http://schemas.microsoft.com/office/drawing/2014/main" id="{481CFD18-28A8-6123-C903-1744F61B0965}"/>
              </a:ext>
            </a:extLst>
          </p:cNvPr>
          <p:cNvSpPr txBox="1"/>
          <p:nvPr/>
        </p:nvSpPr>
        <p:spPr>
          <a:xfrm>
            <a:off x="2674029" y="570217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3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  <p:sp>
        <p:nvSpPr>
          <p:cNvPr id="9" name="TextBox 8">
            <a:hlinkClick r:id="rId8" action="ppaction://hlinksldjump"/>
            <a:extLst>
              <a:ext uri="{FF2B5EF4-FFF2-40B4-BE49-F238E27FC236}">
                <a16:creationId xmlns:a16="http://schemas.microsoft.com/office/drawing/2014/main" id="{4D6AFDBF-0CAD-17C2-304C-2716B55D1211}"/>
              </a:ext>
            </a:extLst>
          </p:cNvPr>
          <p:cNvSpPr txBox="1"/>
          <p:nvPr/>
        </p:nvSpPr>
        <p:spPr>
          <a:xfrm>
            <a:off x="2039460" y="570217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1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  <p:sp>
        <p:nvSpPr>
          <p:cNvPr id="48" name="Bagan Alur: Pemberhenti 72">
            <a:hlinkClick r:id="rId9" action="ppaction://hlinksldjump"/>
            <a:extLst>
              <a:ext uri="{FF2B5EF4-FFF2-40B4-BE49-F238E27FC236}">
                <a16:creationId xmlns:a16="http://schemas.microsoft.com/office/drawing/2014/main" id="{353DF91E-ACCD-EDAA-EB59-38923EA2FE97}"/>
              </a:ext>
            </a:extLst>
          </p:cNvPr>
          <p:cNvSpPr/>
          <p:nvPr/>
        </p:nvSpPr>
        <p:spPr>
          <a:xfrm>
            <a:off x="2433942" y="3786120"/>
            <a:ext cx="3367316" cy="983923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Struktur</a:t>
            </a:r>
            <a:r>
              <a:rPr lang="en-US" sz="24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 Menu</a:t>
            </a:r>
            <a:endParaRPr lang="id-ID" sz="24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49" name="Bagan Alur: Pemberhenti 72">
            <a:hlinkClick r:id="rId10" action="ppaction://hlinksldjump"/>
            <a:extLst>
              <a:ext uri="{FF2B5EF4-FFF2-40B4-BE49-F238E27FC236}">
                <a16:creationId xmlns:a16="http://schemas.microsoft.com/office/drawing/2014/main" id="{89DE1E86-D879-3AAD-0BBE-C0A0C5422FCC}"/>
              </a:ext>
            </a:extLst>
          </p:cNvPr>
          <p:cNvSpPr/>
          <p:nvPr/>
        </p:nvSpPr>
        <p:spPr>
          <a:xfrm>
            <a:off x="6241452" y="3786119"/>
            <a:ext cx="3367316" cy="983923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Rancangan</a:t>
            </a:r>
            <a:r>
              <a:rPr lang="en-US" sz="24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Tampilan</a:t>
            </a:r>
            <a:endParaRPr lang="id-ID" sz="24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cxnSp>
        <p:nvCxnSpPr>
          <p:cNvPr id="50" name="Curved Connector 50">
            <a:extLst>
              <a:ext uri="{FF2B5EF4-FFF2-40B4-BE49-F238E27FC236}">
                <a16:creationId xmlns:a16="http://schemas.microsoft.com/office/drawing/2014/main" id="{8AA71296-AA55-ABD7-ECDB-F0F045722351}"/>
              </a:ext>
            </a:extLst>
          </p:cNvPr>
          <p:cNvCxnSpPr>
            <a:cxnSpLocks/>
          </p:cNvCxnSpPr>
          <p:nvPr/>
        </p:nvCxnSpPr>
        <p:spPr>
          <a:xfrm rot="5400000">
            <a:off x="4671200" y="2413189"/>
            <a:ext cx="1451430" cy="1224000"/>
          </a:xfrm>
          <a:prstGeom prst="curvedConnector3">
            <a:avLst>
              <a:gd name="adj1" fmla="val 50000"/>
            </a:avLst>
          </a:prstGeom>
          <a:ln w="63500" cap="sq" cmpd="sng">
            <a:solidFill>
              <a:srgbClr val="E8AA42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2">
            <a:extLst>
              <a:ext uri="{FF2B5EF4-FFF2-40B4-BE49-F238E27FC236}">
                <a16:creationId xmlns:a16="http://schemas.microsoft.com/office/drawing/2014/main" id="{19B692E0-B660-25C1-5A38-B313047B46D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82286" y="2413187"/>
            <a:ext cx="1451430" cy="1224000"/>
          </a:xfrm>
          <a:prstGeom prst="curvedConnector3">
            <a:avLst>
              <a:gd name="adj1" fmla="val 50000"/>
            </a:avLst>
          </a:prstGeom>
          <a:ln w="63500" cap="sq" cmpd="sng">
            <a:solidFill>
              <a:srgbClr val="E8AA42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546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A8B18-286D-DCDA-1269-D26EA0583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0567315-345A-A99E-1F04-CA1CFAB55DED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C124E2-35BD-A6D2-2F2C-FA125550FA3F}"/>
              </a:ext>
            </a:extLst>
          </p:cNvPr>
          <p:cNvSpPr txBox="1"/>
          <p:nvPr/>
        </p:nvSpPr>
        <p:spPr>
          <a:xfrm>
            <a:off x="1231853" y="1347428"/>
            <a:ext cx="5920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Struktur</a:t>
            </a:r>
            <a:r>
              <a:rPr lang="en-US" sz="36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 Menu</a:t>
            </a:r>
            <a:endParaRPr lang="en-ID" sz="36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8CB4CF90-CCD2-1456-7042-04D674916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73422"/>
            <a:ext cx="553434" cy="55343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1BB3373-44BC-FE96-09AA-221895140F9A}"/>
              </a:ext>
            </a:extLst>
          </p:cNvPr>
          <p:cNvSpPr txBox="1"/>
          <p:nvPr/>
        </p:nvSpPr>
        <p:spPr>
          <a:xfrm>
            <a:off x="1262071" y="773422"/>
            <a:ext cx="3263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otham Rounded Medium" panose="02000000000000000000" pitchFamily="50" charset="0"/>
              </a:rPr>
              <a:t>Desain </a:t>
            </a:r>
            <a:r>
              <a:rPr lang="en-US" sz="3200" dirty="0" err="1">
                <a:solidFill>
                  <a:schemeClr val="bg2">
                    <a:lumMod val="75000"/>
                  </a:schemeClr>
                </a:solidFill>
                <a:latin typeface="Gotham Rounded Medium" panose="02000000000000000000" pitchFamily="50" charset="0"/>
              </a:rPr>
              <a:t>Antarmuka</a:t>
            </a:r>
            <a:endParaRPr lang="en-ID" sz="3200" dirty="0">
              <a:solidFill>
                <a:schemeClr val="bg2">
                  <a:lumMod val="75000"/>
                </a:schemeClr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3" name="Bagan Alur: Pemberhenti 72">
            <a:hlinkClick r:id="rId5" action="ppaction://hlinksldjump"/>
            <a:extLst>
              <a:ext uri="{FF2B5EF4-FFF2-40B4-BE49-F238E27FC236}">
                <a16:creationId xmlns:a16="http://schemas.microsoft.com/office/drawing/2014/main" id="{F9E1BCAF-5A7E-B41D-602D-950D8CEDF756}"/>
              </a:ext>
            </a:extLst>
          </p:cNvPr>
          <p:cNvSpPr/>
          <p:nvPr/>
        </p:nvSpPr>
        <p:spPr>
          <a:xfrm>
            <a:off x="2433942" y="3328922"/>
            <a:ext cx="3367316" cy="983922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IT Operation</a:t>
            </a:r>
            <a:endParaRPr lang="id-ID" sz="24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4" name="Bagan Alur: Pemberhenti 72">
            <a:hlinkClick r:id="rId6" action="ppaction://hlinksldjump"/>
            <a:extLst>
              <a:ext uri="{FF2B5EF4-FFF2-40B4-BE49-F238E27FC236}">
                <a16:creationId xmlns:a16="http://schemas.microsoft.com/office/drawing/2014/main" id="{8C247C5E-E588-4F73-4F2E-0C13B0489385}"/>
              </a:ext>
            </a:extLst>
          </p:cNvPr>
          <p:cNvSpPr/>
          <p:nvPr/>
        </p:nvSpPr>
        <p:spPr>
          <a:xfrm>
            <a:off x="6241452" y="3328920"/>
            <a:ext cx="3367316" cy="983923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Kepala</a:t>
            </a:r>
            <a:r>
              <a:rPr lang="en-US" sz="24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 IT Operation / Developer</a:t>
            </a:r>
            <a:endParaRPr lang="id-ID" sz="24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13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171C4-929C-B2A5-2398-1C35F0BC8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546270C-899A-F0CC-FCF9-98D8C992D8DE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C107A5A4-5A2E-C4E3-D11B-F09056369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7DED411-1D82-2FBE-A989-D6C9658797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5760" y="1374317"/>
            <a:ext cx="6360479" cy="407888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F123D11-ABDB-CF59-36F4-3C59213FD031}"/>
              </a:ext>
            </a:extLst>
          </p:cNvPr>
          <p:cNvSpPr txBox="1"/>
          <p:nvPr/>
        </p:nvSpPr>
        <p:spPr>
          <a:xfrm>
            <a:off x="1032197" y="5803697"/>
            <a:ext cx="334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Struktur</a:t>
            </a:r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 Menu IT Operation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072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D635CF-7FC1-E916-94B7-1CD9E5B2D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B83A9DC-78C5-7920-6B30-2F4D1FD10526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CFD86DAC-E554-FCA2-B4EE-F1A906B1A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3F8836-9E66-B1C9-FB09-0D86768E41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5760" y="1374317"/>
            <a:ext cx="6360479" cy="407888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A5AF7C-B3F2-6F65-62FD-E90B6DC3D89A}"/>
              </a:ext>
            </a:extLst>
          </p:cNvPr>
          <p:cNvSpPr txBox="1"/>
          <p:nvPr/>
        </p:nvSpPr>
        <p:spPr>
          <a:xfrm>
            <a:off x="1088180" y="5639991"/>
            <a:ext cx="3340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Struktur</a:t>
            </a:r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 Menu </a:t>
            </a:r>
            <a:r>
              <a:rPr lang="en-US" sz="1400" b="1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Kepala</a:t>
            </a:r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 IT Operation / </a:t>
            </a:r>
          </a:p>
          <a:p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Developer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699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A1386F-F469-EFCE-85E6-2A8B53584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826DD9-C7EB-2853-CD25-201D17A1D02C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6F202-7F42-8F5F-27BC-92177CD929B6}"/>
              </a:ext>
            </a:extLst>
          </p:cNvPr>
          <p:cNvSpPr txBox="1"/>
          <p:nvPr/>
        </p:nvSpPr>
        <p:spPr>
          <a:xfrm>
            <a:off x="1231853" y="1347428"/>
            <a:ext cx="5920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Rancangan</a:t>
            </a:r>
            <a:r>
              <a:rPr lang="en-US" sz="36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 </a:t>
            </a:r>
            <a:r>
              <a:rPr lang="en-US" sz="3600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Tampilan</a:t>
            </a:r>
            <a:endParaRPr lang="en-ID" sz="36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07C46B29-1E0F-5454-E341-F1AB57453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73422"/>
            <a:ext cx="553434" cy="55343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ABE9BCD-1B68-FD0F-C2DA-1E55CFB01A60}"/>
              </a:ext>
            </a:extLst>
          </p:cNvPr>
          <p:cNvSpPr txBox="1"/>
          <p:nvPr/>
        </p:nvSpPr>
        <p:spPr>
          <a:xfrm>
            <a:off x="1262071" y="773422"/>
            <a:ext cx="3347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otham Rounded Medium" panose="02000000000000000000" pitchFamily="50" charset="0"/>
              </a:rPr>
              <a:t>Desain </a:t>
            </a:r>
            <a:r>
              <a:rPr lang="en-US" sz="3200" dirty="0" err="1">
                <a:solidFill>
                  <a:schemeClr val="bg2">
                    <a:lumMod val="75000"/>
                  </a:schemeClr>
                </a:solidFill>
                <a:latin typeface="Gotham Rounded Medium" panose="02000000000000000000" pitchFamily="50" charset="0"/>
              </a:rPr>
              <a:t>Antarmuka</a:t>
            </a:r>
            <a:endParaRPr lang="en-ID" sz="3200" dirty="0">
              <a:solidFill>
                <a:schemeClr val="bg2">
                  <a:lumMod val="75000"/>
                </a:schemeClr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10" name="Bagan Alur: Pemberhenti 72">
            <a:extLst>
              <a:ext uri="{FF2B5EF4-FFF2-40B4-BE49-F238E27FC236}">
                <a16:creationId xmlns:a16="http://schemas.microsoft.com/office/drawing/2014/main" id="{B7F7255A-3377-AD62-1C95-F72982A9FCC5}"/>
              </a:ext>
            </a:extLst>
          </p:cNvPr>
          <p:cNvSpPr/>
          <p:nvPr/>
        </p:nvSpPr>
        <p:spPr>
          <a:xfrm>
            <a:off x="2885028" y="2590187"/>
            <a:ext cx="1382664" cy="427692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Halaman Dashboard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11" name="Bagan Alur: Pemberhenti 72">
            <a:hlinkClick r:id="rId5" action="ppaction://hlinksldjump"/>
            <a:extLst>
              <a:ext uri="{FF2B5EF4-FFF2-40B4-BE49-F238E27FC236}">
                <a16:creationId xmlns:a16="http://schemas.microsoft.com/office/drawing/2014/main" id="{2683AEAA-2CBA-5D47-A2C8-2DED85E688F0}"/>
              </a:ext>
            </a:extLst>
          </p:cNvPr>
          <p:cNvSpPr/>
          <p:nvPr/>
        </p:nvSpPr>
        <p:spPr>
          <a:xfrm>
            <a:off x="4516933" y="3230238"/>
            <a:ext cx="1382664" cy="427692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Halaman Notification Policies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12" name="Bagan Alur: Pemberhenti 72">
            <a:hlinkClick r:id="rId6" action="ppaction://hlinksldjump"/>
            <a:extLst>
              <a:ext uri="{FF2B5EF4-FFF2-40B4-BE49-F238E27FC236}">
                <a16:creationId xmlns:a16="http://schemas.microsoft.com/office/drawing/2014/main" id="{6C0C9954-1FFB-3358-26E7-0745481F8905}"/>
              </a:ext>
            </a:extLst>
          </p:cNvPr>
          <p:cNvSpPr/>
          <p:nvPr/>
        </p:nvSpPr>
        <p:spPr>
          <a:xfrm>
            <a:off x="2867116" y="3870289"/>
            <a:ext cx="1382664" cy="427692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Halaman Data Sources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13" name="Bagan Alur: Pemberhenti 72">
            <a:hlinkClick r:id="rId7" action="ppaction://hlinksldjump"/>
            <a:extLst>
              <a:ext uri="{FF2B5EF4-FFF2-40B4-BE49-F238E27FC236}">
                <a16:creationId xmlns:a16="http://schemas.microsoft.com/office/drawing/2014/main" id="{8223C140-9207-BDBD-44C3-E5423EB30B5C}"/>
              </a:ext>
            </a:extLst>
          </p:cNvPr>
          <p:cNvSpPr/>
          <p:nvPr/>
        </p:nvSpPr>
        <p:spPr>
          <a:xfrm>
            <a:off x="4516933" y="4576273"/>
            <a:ext cx="1382664" cy="427692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Halaman </a:t>
            </a:r>
            <a:r>
              <a:rPr lang="en-US" sz="1000" b="1" dirty="0" err="1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Akses</a:t>
            </a:r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Pengguna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14" name="Bagan Alur: Pemberhenti 72">
            <a:hlinkClick r:id="rId8" action="ppaction://hlinksldjump"/>
            <a:extLst>
              <a:ext uri="{FF2B5EF4-FFF2-40B4-BE49-F238E27FC236}">
                <a16:creationId xmlns:a16="http://schemas.microsoft.com/office/drawing/2014/main" id="{9957C46F-6645-C922-2E1E-90A1E802E96B}"/>
              </a:ext>
            </a:extLst>
          </p:cNvPr>
          <p:cNvSpPr/>
          <p:nvPr/>
        </p:nvSpPr>
        <p:spPr>
          <a:xfrm>
            <a:off x="4516933" y="2590187"/>
            <a:ext cx="1382664" cy="427692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Halaman Alert Rules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16" name="Bagan Alur: Pemberhenti 72">
            <a:hlinkClick r:id="rId9" action="ppaction://hlinksldjump"/>
            <a:extLst>
              <a:ext uri="{FF2B5EF4-FFF2-40B4-BE49-F238E27FC236}">
                <a16:creationId xmlns:a16="http://schemas.microsoft.com/office/drawing/2014/main" id="{730E16CB-2A28-12AD-734F-9AC7063DF9AF}"/>
              </a:ext>
            </a:extLst>
          </p:cNvPr>
          <p:cNvSpPr/>
          <p:nvPr/>
        </p:nvSpPr>
        <p:spPr>
          <a:xfrm>
            <a:off x="7780743" y="3232977"/>
            <a:ext cx="1382664" cy="427692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Halaman Download Report Resource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18" name="Bagan Alur: Pemberhenti 72">
            <a:hlinkClick r:id="rId10" action="ppaction://hlinksldjump"/>
            <a:extLst>
              <a:ext uri="{FF2B5EF4-FFF2-40B4-BE49-F238E27FC236}">
                <a16:creationId xmlns:a16="http://schemas.microsoft.com/office/drawing/2014/main" id="{68E653E0-F39C-2AD0-6932-C7DE425BAC44}"/>
              </a:ext>
            </a:extLst>
          </p:cNvPr>
          <p:cNvSpPr/>
          <p:nvPr/>
        </p:nvSpPr>
        <p:spPr>
          <a:xfrm>
            <a:off x="4495713" y="3890193"/>
            <a:ext cx="1382664" cy="427692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Halaman Contact Points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19" name="Bagan Alur: Pemberhenti 72">
            <a:hlinkClick r:id="rId11" action="ppaction://hlinksldjump"/>
            <a:extLst>
              <a:ext uri="{FF2B5EF4-FFF2-40B4-BE49-F238E27FC236}">
                <a16:creationId xmlns:a16="http://schemas.microsoft.com/office/drawing/2014/main" id="{4EDF2141-5E1B-650B-8E9F-D6FB4A3EBED2}"/>
              </a:ext>
            </a:extLst>
          </p:cNvPr>
          <p:cNvSpPr/>
          <p:nvPr/>
        </p:nvSpPr>
        <p:spPr>
          <a:xfrm>
            <a:off x="6148838" y="4538075"/>
            <a:ext cx="1382664" cy="427692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Halaman </a:t>
            </a:r>
            <a:r>
              <a:rPr lang="en-US" sz="1000" b="1" dirty="0" err="1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Tambah</a:t>
            </a:r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 / Edit Contact Points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20" name="Bagan Alur: Pemberhenti 72">
            <a:hlinkClick r:id="rId12" action="ppaction://hlinksldjump"/>
            <a:extLst>
              <a:ext uri="{FF2B5EF4-FFF2-40B4-BE49-F238E27FC236}">
                <a16:creationId xmlns:a16="http://schemas.microsoft.com/office/drawing/2014/main" id="{4C6F634A-7B9F-67A2-E79B-CB00D1DC5C9D}"/>
              </a:ext>
            </a:extLst>
          </p:cNvPr>
          <p:cNvSpPr/>
          <p:nvPr/>
        </p:nvSpPr>
        <p:spPr>
          <a:xfrm>
            <a:off x="6140422" y="2582427"/>
            <a:ext cx="1382664" cy="427692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Halaman </a:t>
            </a:r>
            <a:r>
              <a:rPr lang="en-US" sz="1000" b="1" dirty="0" err="1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Tambah</a:t>
            </a:r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 / Edit Alert Rules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22" name="Bagan Alur: Pemberhenti 72">
            <a:hlinkClick r:id="rId13" action="ppaction://hlinksldjump"/>
            <a:extLst>
              <a:ext uri="{FF2B5EF4-FFF2-40B4-BE49-F238E27FC236}">
                <a16:creationId xmlns:a16="http://schemas.microsoft.com/office/drawing/2014/main" id="{3397CBEF-3399-62D4-6046-FCB1E9F81C8C}"/>
              </a:ext>
            </a:extLst>
          </p:cNvPr>
          <p:cNvSpPr/>
          <p:nvPr/>
        </p:nvSpPr>
        <p:spPr>
          <a:xfrm>
            <a:off x="2885028" y="3233356"/>
            <a:ext cx="1382664" cy="427692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Halaman </a:t>
            </a:r>
            <a:r>
              <a:rPr lang="en-US" sz="1000" b="1" dirty="0" err="1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Informasi</a:t>
            </a:r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 Server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23" name="Bagan Alur: Pemberhenti 72">
            <a:hlinkClick r:id="rId14" action="ppaction://hlinksldjump"/>
            <a:extLst>
              <a:ext uri="{FF2B5EF4-FFF2-40B4-BE49-F238E27FC236}">
                <a16:creationId xmlns:a16="http://schemas.microsoft.com/office/drawing/2014/main" id="{97BE2BAD-D905-CD8F-2A1F-33111947712E}"/>
              </a:ext>
            </a:extLst>
          </p:cNvPr>
          <p:cNvSpPr/>
          <p:nvPr/>
        </p:nvSpPr>
        <p:spPr>
          <a:xfrm>
            <a:off x="6144630" y="3893387"/>
            <a:ext cx="1382664" cy="427692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Halaman </a:t>
            </a:r>
            <a:r>
              <a:rPr lang="en-US" sz="1000" b="1" dirty="0" err="1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Tambah</a:t>
            </a:r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 / Edit Data Sources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24" name="Bagan Alur: Pemberhenti 72">
            <a:hlinkClick r:id="rId15" action="ppaction://hlinksldjump"/>
            <a:extLst>
              <a:ext uri="{FF2B5EF4-FFF2-40B4-BE49-F238E27FC236}">
                <a16:creationId xmlns:a16="http://schemas.microsoft.com/office/drawing/2014/main" id="{8370DA54-4B0F-D52F-CF7F-63D207D6507F}"/>
              </a:ext>
            </a:extLst>
          </p:cNvPr>
          <p:cNvSpPr/>
          <p:nvPr/>
        </p:nvSpPr>
        <p:spPr>
          <a:xfrm>
            <a:off x="7793547" y="3890193"/>
            <a:ext cx="1382664" cy="427692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Halaman Invite User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25" name="Bagan Alur: Pemberhenti 72">
            <a:hlinkClick r:id="rId16" action="ppaction://hlinksldjump"/>
            <a:extLst>
              <a:ext uri="{FF2B5EF4-FFF2-40B4-BE49-F238E27FC236}">
                <a16:creationId xmlns:a16="http://schemas.microsoft.com/office/drawing/2014/main" id="{2A955725-0AF4-44F7-46BA-CC423204B076}"/>
              </a:ext>
            </a:extLst>
          </p:cNvPr>
          <p:cNvSpPr/>
          <p:nvPr/>
        </p:nvSpPr>
        <p:spPr>
          <a:xfrm>
            <a:off x="6148838" y="3227115"/>
            <a:ext cx="1382664" cy="427692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Modal Edit Notification Policies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  <p:sp>
        <p:nvSpPr>
          <p:cNvPr id="26" name="Bagan Alur: Pemberhenti 72">
            <a:hlinkClick r:id="rId17" action="ppaction://hlinksldjump"/>
            <a:extLst>
              <a:ext uri="{FF2B5EF4-FFF2-40B4-BE49-F238E27FC236}">
                <a16:creationId xmlns:a16="http://schemas.microsoft.com/office/drawing/2014/main" id="{7116309E-7162-98FA-3A71-07C081410E9C}"/>
              </a:ext>
            </a:extLst>
          </p:cNvPr>
          <p:cNvSpPr/>
          <p:nvPr/>
        </p:nvSpPr>
        <p:spPr>
          <a:xfrm>
            <a:off x="7780743" y="2590187"/>
            <a:ext cx="1382664" cy="427692"/>
          </a:xfrm>
          <a:prstGeom prst="flowChartTerminator">
            <a:avLst/>
          </a:prstGeom>
          <a:solidFill>
            <a:srgbClr val="02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Halaman </a:t>
            </a:r>
            <a:r>
              <a:rPr lang="en-US" sz="1000" b="1" dirty="0" err="1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Tambah</a:t>
            </a:r>
            <a:r>
              <a:rPr lang="en-US" sz="1000" b="1" dirty="0">
                <a:solidFill>
                  <a:schemeClr val="bg1"/>
                </a:solidFill>
                <a:latin typeface="Gotham Rounded Book" pitchFamily="50" charset="0"/>
                <a:cs typeface="Times New Roman" panose="02020603050405020304" pitchFamily="18" charset="0"/>
              </a:rPr>
              <a:t> / Edit Panel</a:t>
            </a:r>
            <a:endParaRPr lang="id-ID" sz="1000" b="1" dirty="0">
              <a:solidFill>
                <a:schemeClr val="bg1"/>
              </a:solidFill>
              <a:latin typeface="Gotham Rounded Book" pitchFamily="50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737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5C3534-4E86-DC28-227E-D162D80EA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6559287-399B-4A6C-9A79-C1B1378803F5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88D4451E-EEE3-9587-9DDC-7A68585EE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596153E-D1BB-95E0-39D0-932842B44C65}"/>
              </a:ext>
            </a:extLst>
          </p:cNvPr>
          <p:cNvSpPr txBox="1"/>
          <p:nvPr/>
        </p:nvSpPr>
        <p:spPr>
          <a:xfrm>
            <a:off x="1032195" y="5880715"/>
            <a:ext cx="334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Halaman Dashboard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B780F4E-CDEF-1259-8DAF-D0D187E31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902" y="878463"/>
            <a:ext cx="6906196" cy="477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3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D4C265-B46F-3958-5191-6EA453B91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BDA8D41-7A32-958F-92C7-35E1384E93AC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B693AA23-D650-A407-B9C7-B64D4C1DE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8397D17-EFA6-AE98-B34B-B5FD409CA3C1}"/>
              </a:ext>
            </a:extLst>
          </p:cNvPr>
          <p:cNvSpPr txBox="1"/>
          <p:nvPr/>
        </p:nvSpPr>
        <p:spPr>
          <a:xfrm>
            <a:off x="1032195" y="5880715"/>
            <a:ext cx="334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Halaman </a:t>
            </a:r>
            <a:r>
              <a:rPr lang="en-US" sz="1400" b="1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Informasi</a:t>
            </a:r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 Server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7A14D-5915-EDBD-3BA2-72996B13DE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5691" y="878463"/>
            <a:ext cx="6900618" cy="477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8831CF-7EFE-A1BF-F80D-804E133BF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D670AD5-E581-4D83-604D-0B295EF538F2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1EA3A20-EBC6-F618-48FD-A357A547B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E2B284-CA0F-6197-E42F-0923ED458313}"/>
              </a:ext>
            </a:extLst>
          </p:cNvPr>
          <p:cNvSpPr txBox="1"/>
          <p:nvPr/>
        </p:nvSpPr>
        <p:spPr>
          <a:xfrm>
            <a:off x="1032195" y="5880715"/>
            <a:ext cx="334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Halaman Data Sources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5C509-A795-9A0F-7EBC-32BFF3B73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5691" y="880392"/>
            <a:ext cx="6900618" cy="477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51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21ADD3-CC8A-75AD-9D12-0B6126A151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BAB I" hidden="1">
            <a:extLst>
              <a:ext uri="{FF2B5EF4-FFF2-40B4-BE49-F238E27FC236}">
                <a16:creationId xmlns:a16="http://schemas.microsoft.com/office/drawing/2014/main" id="{D66DE9AA-D5DE-AFF6-03E8-430D3B460E4A}"/>
              </a:ext>
            </a:extLst>
          </p:cNvPr>
          <p:cNvSpPr/>
          <p:nvPr/>
        </p:nvSpPr>
        <p:spPr>
          <a:xfrm>
            <a:off x="4796464" y="2175982"/>
            <a:ext cx="2506035" cy="2506035"/>
          </a:xfrm>
          <a:prstGeom prst="roundRect">
            <a:avLst/>
          </a:prstGeom>
          <a:solidFill>
            <a:srgbClr val="004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Gotham Rounded Medium" panose="02000000000000000000" pitchFamily="50" charset="0"/>
              </a:rPr>
              <a:t>BAB I</a:t>
            </a:r>
            <a:endParaRPr lang="en-ID" sz="4000" dirty="0">
              <a:latin typeface="Gotham Rounded Medium" panose="02000000000000000000" pitchFamily="50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255719-A81F-91A1-8F99-81BF49CA57C4}"/>
              </a:ext>
            </a:extLst>
          </p:cNvPr>
          <p:cNvSpPr txBox="1"/>
          <p:nvPr/>
        </p:nvSpPr>
        <p:spPr>
          <a:xfrm>
            <a:off x="3832880" y="680934"/>
            <a:ext cx="4603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E57C23"/>
                </a:solidFill>
                <a:latin typeface="Montserrat" pitchFamily="2" charset="0"/>
              </a:rPr>
              <a:t>TABLE OF </a:t>
            </a:r>
            <a:r>
              <a:rPr lang="en-US" sz="3200" b="1" dirty="0">
                <a:solidFill>
                  <a:srgbClr val="E57C23"/>
                </a:solidFill>
                <a:latin typeface="Montserrat" pitchFamily="2" charset="0"/>
              </a:rPr>
              <a:t>CONTENT</a:t>
            </a:r>
            <a:endParaRPr lang="en-ID" sz="3200" b="1" dirty="0">
              <a:solidFill>
                <a:srgbClr val="E57C23"/>
              </a:solidFill>
              <a:latin typeface="Montserrat" pitchFamily="2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C2A731FC-D0A5-49F1-4C41-B286CFFBCB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4920837"/>
                  </p:ext>
                </p:extLst>
              </p:nvPr>
            </p:nvGraphicFramePr>
            <p:xfrm>
              <a:off x="688399" y="2918147"/>
              <a:ext cx="1726036" cy="970895"/>
            </p:xfrm>
            <a:graphic>
              <a:graphicData uri="http://schemas.microsoft.com/office/powerpoint/2016/slidezoom">
                <pslz:sldZm>
                  <pslz:sldZmObj sldId="273" cId="1579585965">
                    <pslz:zmPr id="{AB9FA365-240A-47B9-B2D5-97980807A4F2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26036" cy="9708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blurRad="6350" stA="30000" endPos="55500" dist="508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2A731FC-D0A5-49F1-4C41-B286CFFBCB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8399" y="2918147"/>
                <a:ext cx="1726036" cy="97089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reflection blurRad="6350" stA="30000" endPos="55500" dist="50800" dir="5400000" sy="-100000" algn="bl" rotWithShape="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EEC06A93-D03A-A0AA-0B0F-CE2CD80399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4999924"/>
                  </p:ext>
                </p:extLst>
              </p:nvPr>
            </p:nvGraphicFramePr>
            <p:xfrm>
              <a:off x="2602963" y="2915298"/>
              <a:ext cx="1726035" cy="970895"/>
            </p:xfrm>
            <a:graphic>
              <a:graphicData uri="http://schemas.microsoft.com/office/powerpoint/2016/slidezoom">
                <pslz:sldZm>
                  <pslz:sldZmObj sldId="281" cId="2343618444">
                    <pslz:zmPr id="{E8686E60-A760-49E4-8328-FCBBC76036FE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26035" cy="9708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blurRad="6350" stA="30000" endPos="55500" dist="508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EC06A93-D03A-A0AA-0B0F-CE2CD80399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02963" y="2915298"/>
                <a:ext cx="1726035" cy="97089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reflection blurRad="6350" stA="30000" endPos="55500" dist="50800" dir="5400000" sy="-100000" algn="bl" rotWithShape="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4C89B31C-4A0D-C840-CA58-1E18C7109E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7974189"/>
                  </p:ext>
                </p:extLst>
              </p:nvPr>
            </p:nvGraphicFramePr>
            <p:xfrm>
              <a:off x="4572000" y="2550123"/>
              <a:ext cx="3047999" cy="1714500"/>
            </p:xfrm>
            <a:graphic>
              <a:graphicData uri="http://schemas.microsoft.com/office/powerpoint/2016/slidezoom">
                <pslz:sldZm>
                  <pslz:sldZmObj sldId="284" cId="3768145344">
                    <pslz:zmPr id="{098C3C4D-2342-4217-80A9-4B7267F9327B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999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blurRad="6350" stA="30000" endPos="55500" dist="508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C89B31C-4A0D-C840-CA58-1E18C7109E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72000" y="2550123"/>
                <a:ext cx="3047999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reflection blurRad="6350" stA="30000" endPos="55500" dist="50800" dir="5400000" sy="-100000" algn="bl" rotWithShape="0"/>
              </a:effectLst>
            </p:spPr>
          </p:pic>
        </mc:Fallback>
      </mc:AlternateContent>
      <p:sp>
        <p:nvSpPr>
          <p:cNvPr id="4" name="Freeform: Shape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3A55E78-5517-3445-504B-4EBD41A67BE7}"/>
              </a:ext>
            </a:extLst>
          </p:cNvPr>
          <p:cNvSpPr/>
          <p:nvPr/>
        </p:nvSpPr>
        <p:spPr>
          <a:xfrm flipH="1">
            <a:off x="114147" y="3309927"/>
            <a:ext cx="319087" cy="533400"/>
          </a:xfrm>
          <a:custGeom>
            <a:avLst/>
            <a:gdLst>
              <a:gd name="connsiteX0" fmla="*/ 0 w 319087"/>
              <a:gd name="connsiteY0" fmla="*/ 533400 h 533400"/>
              <a:gd name="connsiteX1" fmla="*/ 119063 w 319087"/>
              <a:gd name="connsiteY1" fmla="*/ 533400 h 533400"/>
              <a:gd name="connsiteX2" fmla="*/ 319088 w 319087"/>
              <a:gd name="connsiteY2" fmla="*/ 266700 h 533400"/>
              <a:gd name="connsiteX3" fmla="*/ 119063 w 319087"/>
              <a:gd name="connsiteY3" fmla="*/ 0 h 533400"/>
              <a:gd name="connsiteX4" fmla="*/ 0 w 319087"/>
              <a:gd name="connsiteY4" fmla="*/ 0 h 533400"/>
              <a:gd name="connsiteX5" fmla="*/ 200025 w 319087"/>
              <a:gd name="connsiteY5" fmla="*/ 266700 h 533400"/>
              <a:gd name="connsiteX6" fmla="*/ 0 w 319087"/>
              <a:gd name="connsiteY6" fmla="*/ 5334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533400"/>
                </a:moveTo>
                <a:lnTo>
                  <a:pt x="119063" y="533400"/>
                </a:lnTo>
                <a:lnTo>
                  <a:pt x="319088" y="266700"/>
                </a:lnTo>
                <a:lnTo>
                  <a:pt x="119063" y="0"/>
                </a:lnTo>
                <a:lnTo>
                  <a:pt x="0" y="0"/>
                </a:lnTo>
                <a:lnTo>
                  <a:pt x="200025" y="266700"/>
                </a:lnTo>
                <a:lnTo>
                  <a:pt x="0" y="5334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30" name="Freeform: Shape 2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A01D7F9-CE08-623B-5C9F-EBDA79CD59A6}"/>
              </a:ext>
            </a:extLst>
          </p:cNvPr>
          <p:cNvSpPr/>
          <p:nvPr/>
        </p:nvSpPr>
        <p:spPr>
          <a:xfrm>
            <a:off x="11783820" y="3254322"/>
            <a:ext cx="319087" cy="533400"/>
          </a:xfrm>
          <a:custGeom>
            <a:avLst/>
            <a:gdLst>
              <a:gd name="connsiteX0" fmla="*/ 0 w 319087"/>
              <a:gd name="connsiteY0" fmla="*/ 533400 h 533400"/>
              <a:gd name="connsiteX1" fmla="*/ 119063 w 319087"/>
              <a:gd name="connsiteY1" fmla="*/ 533400 h 533400"/>
              <a:gd name="connsiteX2" fmla="*/ 319088 w 319087"/>
              <a:gd name="connsiteY2" fmla="*/ 266700 h 533400"/>
              <a:gd name="connsiteX3" fmla="*/ 119063 w 319087"/>
              <a:gd name="connsiteY3" fmla="*/ 0 h 533400"/>
              <a:gd name="connsiteX4" fmla="*/ 0 w 319087"/>
              <a:gd name="connsiteY4" fmla="*/ 0 h 533400"/>
              <a:gd name="connsiteX5" fmla="*/ 200025 w 319087"/>
              <a:gd name="connsiteY5" fmla="*/ 266700 h 533400"/>
              <a:gd name="connsiteX6" fmla="*/ 0 w 319087"/>
              <a:gd name="connsiteY6" fmla="*/ 5334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087" h="533400">
                <a:moveTo>
                  <a:pt x="0" y="533400"/>
                </a:moveTo>
                <a:lnTo>
                  <a:pt x="119063" y="533400"/>
                </a:lnTo>
                <a:lnTo>
                  <a:pt x="319088" y="266700"/>
                </a:lnTo>
                <a:lnTo>
                  <a:pt x="119063" y="0"/>
                </a:lnTo>
                <a:lnTo>
                  <a:pt x="0" y="0"/>
                </a:lnTo>
                <a:lnTo>
                  <a:pt x="200025" y="266700"/>
                </a:lnTo>
                <a:lnTo>
                  <a:pt x="0" y="5334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341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4F3302-19B4-5992-0A2D-607BD429E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3B65A11-8963-3C17-07B5-811D97C6B598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51354C18-B3CE-24D5-4219-7F07ECF70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46A8AD3-A231-E5A2-4225-1B83DEA54ED9}"/>
              </a:ext>
            </a:extLst>
          </p:cNvPr>
          <p:cNvSpPr txBox="1"/>
          <p:nvPr/>
        </p:nvSpPr>
        <p:spPr>
          <a:xfrm>
            <a:off x="1032195" y="5880715"/>
            <a:ext cx="334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Halaman Alert Rules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10EE8-73FD-BE29-57F6-34AF82CF0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5692" y="880392"/>
            <a:ext cx="6900616" cy="477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71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720BF7-21B1-3D41-BE52-27841446E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A6AA60-0C4A-8399-F9FB-63D508B52F6F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206199D3-B004-B355-DCE8-B44826F7B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51165D0-456A-A555-0EF6-7525E9CA370B}"/>
              </a:ext>
            </a:extLst>
          </p:cNvPr>
          <p:cNvSpPr txBox="1"/>
          <p:nvPr/>
        </p:nvSpPr>
        <p:spPr>
          <a:xfrm>
            <a:off x="1032195" y="5880715"/>
            <a:ext cx="334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Halaman Notification Policies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D4A02-C6B0-EC03-89A5-17AECC34C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5692" y="880392"/>
            <a:ext cx="6900616" cy="477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13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58B7A5-7DA5-D45A-D510-BC5293E7D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2BC26D-FFBA-46A2-075D-512D9E210D23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18B62754-3847-863A-2A2E-F8B08EE45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C69B508-01F9-1422-50E8-876755C6965D}"/>
              </a:ext>
            </a:extLst>
          </p:cNvPr>
          <p:cNvSpPr txBox="1"/>
          <p:nvPr/>
        </p:nvSpPr>
        <p:spPr>
          <a:xfrm>
            <a:off x="1032195" y="5880715"/>
            <a:ext cx="334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Halaman Contact Points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5BCAC-59DD-AEFE-314C-0BE0087FA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5692" y="884714"/>
            <a:ext cx="6900616" cy="476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26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E5824D-C977-3826-629C-AD10F392B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A6F84D-B449-4122-97D1-A97552EDE682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9803B306-BC13-E4AA-559B-47D050406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1722D49-B8D6-F840-74DB-442BBF8B0BB3}"/>
              </a:ext>
            </a:extLst>
          </p:cNvPr>
          <p:cNvSpPr txBox="1"/>
          <p:nvPr/>
        </p:nvSpPr>
        <p:spPr>
          <a:xfrm>
            <a:off x="1032195" y="5880715"/>
            <a:ext cx="334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Halaman </a:t>
            </a:r>
            <a:r>
              <a:rPr lang="en-US" sz="1400" b="1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Akses</a:t>
            </a:r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 </a:t>
            </a:r>
            <a:r>
              <a:rPr lang="en-US" sz="1400" b="1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Pengguna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01184-FDC1-54BB-81AB-05765FC5C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5692" y="959918"/>
            <a:ext cx="6900616" cy="461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77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0C2D8E-193B-375A-4BB1-6BC022D89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D3054FC-6764-9B48-5B2A-B7BF5D414FD2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0FBB54EB-91D6-0838-9B42-5E8A806D8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9B60E0F-2C6B-83B6-60C1-35B257A33011}"/>
              </a:ext>
            </a:extLst>
          </p:cNvPr>
          <p:cNvSpPr txBox="1"/>
          <p:nvPr/>
        </p:nvSpPr>
        <p:spPr>
          <a:xfrm>
            <a:off x="1032195" y="5880715"/>
            <a:ext cx="334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Halaman </a:t>
            </a:r>
            <a:r>
              <a:rPr lang="en-US" sz="1400" b="1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Tambah</a:t>
            </a:r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 / Edit Alert Rules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A879B-0E97-7FAF-668A-32A77B44E8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1070" y="832268"/>
            <a:ext cx="5389859" cy="480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38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B89306-10A2-1673-3150-B90414EAA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5A328EA-7895-0077-6174-83F467A30E2A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48DB2609-54D1-AC47-BE9E-2EEC3DC29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4CD899-189F-5580-B718-38C5ADA90F38}"/>
              </a:ext>
            </a:extLst>
          </p:cNvPr>
          <p:cNvSpPr txBox="1"/>
          <p:nvPr/>
        </p:nvSpPr>
        <p:spPr>
          <a:xfrm>
            <a:off x="1032195" y="5880715"/>
            <a:ext cx="334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Modal Edit Notification Policies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E0C22-6EC5-01D0-BA6B-B5D02A0498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1971" y="979831"/>
            <a:ext cx="6608057" cy="456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47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F3297F-4A54-74EF-6B12-A7786D9BA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A3D0CC5-EB67-ABB7-EDA5-7598E79EA50F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576D2CF9-5471-6745-FD4F-571EA1C8E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580EE14-F640-034F-EED0-DFDB24F18F49}"/>
              </a:ext>
            </a:extLst>
          </p:cNvPr>
          <p:cNvSpPr txBox="1"/>
          <p:nvPr/>
        </p:nvSpPr>
        <p:spPr>
          <a:xfrm>
            <a:off x="1032195" y="5880715"/>
            <a:ext cx="334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Halaman </a:t>
            </a:r>
            <a:r>
              <a:rPr lang="en-US" sz="1400" b="1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Tambah</a:t>
            </a:r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 / Edit Data Sources 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D655A9-B91E-BB3C-C4F8-ABC5F4554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956" y="979831"/>
            <a:ext cx="6596086" cy="456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7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D93D53-1CE1-F3CB-DC17-BC91BE377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295BFF-B3A8-94A9-2363-EFA3E93324A5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2685FABB-1030-9585-7A12-29581B91D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B26C2CC-E4AD-89B6-0A75-89BF6480676D}"/>
              </a:ext>
            </a:extLst>
          </p:cNvPr>
          <p:cNvSpPr txBox="1"/>
          <p:nvPr/>
        </p:nvSpPr>
        <p:spPr>
          <a:xfrm>
            <a:off x="1032195" y="5880715"/>
            <a:ext cx="334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Halaman </a:t>
            </a:r>
            <a:r>
              <a:rPr lang="en-US" sz="1400" b="1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Tambah</a:t>
            </a:r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 / Edit Contact Points 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EC3A9-49F5-4EC1-EF99-715C74FD3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956" y="983962"/>
            <a:ext cx="6596086" cy="455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3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B52B86-D441-53F2-D8DF-3ABD1C0A8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A116357-EDAA-8560-DF18-43249E65F9F2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94C1420B-9C8F-9269-CBA2-BC8A98902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B7FD8B-18BE-F31E-01FE-FE4668A3DD5E}"/>
              </a:ext>
            </a:extLst>
          </p:cNvPr>
          <p:cNvSpPr txBox="1"/>
          <p:nvPr/>
        </p:nvSpPr>
        <p:spPr>
          <a:xfrm>
            <a:off x="1032195" y="5880715"/>
            <a:ext cx="334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Halaman </a:t>
            </a:r>
            <a:r>
              <a:rPr lang="en-US" sz="1400" b="1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Tambah</a:t>
            </a:r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 / Edit Panel 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C3610-2444-CE69-C8A2-54B2BCBCFD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3931" y="983962"/>
            <a:ext cx="6584136" cy="455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72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0CD5B7-FFCD-AD99-CCEF-C9BEDF3B5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FB47ED6-FA48-2BF4-BFB5-62E2FE152E41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176A4F2A-22FF-C851-1186-CC44770CE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2A982AB-BD55-472C-8351-09CD9059361F}"/>
              </a:ext>
            </a:extLst>
          </p:cNvPr>
          <p:cNvSpPr txBox="1"/>
          <p:nvPr/>
        </p:nvSpPr>
        <p:spPr>
          <a:xfrm>
            <a:off x="1032195" y="5880715"/>
            <a:ext cx="334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Halaman Download Report Resource 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92472-FF85-6865-BC16-ACB692E02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6590" y="983962"/>
            <a:ext cx="6578818" cy="455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25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0ED5BF7-8455-5D50-8651-D5DBAFCF997D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78F4D7-6000-3FF5-DAE7-3EDD4E0D7E98}"/>
              </a:ext>
            </a:extLst>
          </p:cNvPr>
          <p:cNvSpPr txBox="1"/>
          <p:nvPr/>
        </p:nvSpPr>
        <p:spPr>
          <a:xfrm>
            <a:off x="4332268" y="1447942"/>
            <a:ext cx="442579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BAB I</a:t>
            </a:r>
            <a:endParaRPr lang="en-ID" sz="115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11" name="Rectangle: Rounded Corners 10">
            <a:hlinkClick r:id="rId2" action="ppaction://hlinksldjump"/>
            <a:extLst>
              <a:ext uri="{FF2B5EF4-FFF2-40B4-BE49-F238E27FC236}">
                <a16:creationId xmlns:a16="http://schemas.microsoft.com/office/drawing/2014/main" id="{A053D7D1-6394-2720-52C2-3E4347007BE6}"/>
              </a:ext>
            </a:extLst>
          </p:cNvPr>
          <p:cNvSpPr/>
          <p:nvPr/>
        </p:nvSpPr>
        <p:spPr>
          <a:xfrm>
            <a:off x="2390496" y="3849869"/>
            <a:ext cx="2311400" cy="495300"/>
          </a:xfrm>
          <a:prstGeom prst="roundRect">
            <a:avLst>
              <a:gd name="adj" fmla="val 50000"/>
            </a:avLst>
          </a:prstGeom>
          <a:solidFill>
            <a:srgbClr val="E8AA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Gotham Rounded Medium" panose="02000000000000000000" pitchFamily="50" charset="0"/>
              </a:rPr>
              <a:t>Latar</a:t>
            </a:r>
            <a:r>
              <a:rPr lang="en-US" sz="1600" dirty="0">
                <a:latin typeface="Gotham Rounded Medium" panose="02000000000000000000" pitchFamily="50" charset="0"/>
              </a:rPr>
              <a:t> </a:t>
            </a:r>
            <a:r>
              <a:rPr lang="en-US" sz="1600" dirty="0" err="1">
                <a:latin typeface="Gotham Rounded Medium" panose="02000000000000000000" pitchFamily="50" charset="0"/>
              </a:rPr>
              <a:t>Belakang</a:t>
            </a:r>
            <a:endParaRPr lang="en-ID" sz="1600" dirty="0">
              <a:latin typeface="Gotham Rounded Medium" panose="02000000000000000000" pitchFamily="50" charset="0"/>
            </a:endParaRPr>
          </a:p>
        </p:txBody>
      </p:sp>
      <p:sp>
        <p:nvSpPr>
          <p:cNvPr id="12" name="Rectangle: Rounded Corners 11">
            <a:hlinkClick r:id="rId3" action="ppaction://hlinksldjump"/>
            <a:extLst>
              <a:ext uri="{FF2B5EF4-FFF2-40B4-BE49-F238E27FC236}">
                <a16:creationId xmlns:a16="http://schemas.microsoft.com/office/drawing/2014/main" id="{29ED3A16-0F3A-CBF7-BEBB-6E61F2C91D7E}"/>
              </a:ext>
            </a:extLst>
          </p:cNvPr>
          <p:cNvSpPr/>
          <p:nvPr/>
        </p:nvSpPr>
        <p:spPr>
          <a:xfrm>
            <a:off x="4803496" y="3849869"/>
            <a:ext cx="2311400" cy="495300"/>
          </a:xfrm>
          <a:prstGeom prst="roundRect">
            <a:avLst>
              <a:gd name="adj" fmla="val 50000"/>
            </a:avLst>
          </a:prstGeom>
          <a:solidFill>
            <a:srgbClr val="E8AA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Gotham Rounded Medium" panose="02000000000000000000" pitchFamily="50" charset="0"/>
              </a:rPr>
              <a:t>Rumusan</a:t>
            </a:r>
            <a:r>
              <a:rPr lang="en-US" sz="1600" dirty="0">
                <a:latin typeface="Gotham Rounded Medium" panose="02000000000000000000" pitchFamily="50" charset="0"/>
              </a:rPr>
              <a:t> </a:t>
            </a:r>
            <a:r>
              <a:rPr lang="en-US" sz="1600" dirty="0" err="1">
                <a:latin typeface="Gotham Rounded Medium" panose="02000000000000000000" pitchFamily="50" charset="0"/>
              </a:rPr>
              <a:t>Masalah</a:t>
            </a:r>
            <a:endParaRPr lang="en-ID" sz="1600" dirty="0">
              <a:latin typeface="Gotham Rounded Medium" panose="02000000000000000000" pitchFamily="50" charset="0"/>
            </a:endParaRPr>
          </a:p>
        </p:txBody>
      </p:sp>
      <p:sp>
        <p:nvSpPr>
          <p:cNvPr id="13" name="Rectangle: Rounded Corners 12">
            <a:hlinkClick r:id="rId4" action="ppaction://hlinksldjump"/>
            <a:extLst>
              <a:ext uri="{FF2B5EF4-FFF2-40B4-BE49-F238E27FC236}">
                <a16:creationId xmlns:a16="http://schemas.microsoft.com/office/drawing/2014/main" id="{B3BCF7DC-8FE6-D53F-222D-522AD171D4C8}"/>
              </a:ext>
            </a:extLst>
          </p:cNvPr>
          <p:cNvSpPr/>
          <p:nvPr/>
        </p:nvSpPr>
        <p:spPr>
          <a:xfrm>
            <a:off x="7216496" y="3849869"/>
            <a:ext cx="2311400" cy="495300"/>
          </a:xfrm>
          <a:prstGeom prst="roundRect">
            <a:avLst>
              <a:gd name="adj" fmla="val 50000"/>
            </a:avLst>
          </a:prstGeom>
          <a:solidFill>
            <a:srgbClr val="E8AA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Gotham Rounded Medium" panose="02000000000000000000" pitchFamily="50" charset="0"/>
              </a:rPr>
              <a:t>Tujuan</a:t>
            </a:r>
            <a:r>
              <a:rPr lang="en-US" sz="1600" dirty="0">
                <a:latin typeface="Gotham Rounded Medium" panose="02000000000000000000" pitchFamily="50" charset="0"/>
              </a:rPr>
              <a:t> </a:t>
            </a:r>
            <a:r>
              <a:rPr lang="en-US" sz="1600" dirty="0" err="1">
                <a:latin typeface="Gotham Rounded Medium" panose="02000000000000000000" pitchFamily="50" charset="0"/>
              </a:rPr>
              <a:t>Penelitian</a:t>
            </a:r>
            <a:endParaRPr lang="en-ID" sz="1600" dirty="0">
              <a:latin typeface="Gotham Rounded Medium" panose="02000000000000000000" pitchFamily="50" charset="0"/>
            </a:endParaRPr>
          </a:p>
        </p:txBody>
      </p:sp>
      <p:sp>
        <p:nvSpPr>
          <p:cNvPr id="14" name="Rectangle: Rounded Corners 13">
            <a:hlinkClick r:id="rId5" action="ppaction://hlinksldjump"/>
            <a:extLst>
              <a:ext uri="{FF2B5EF4-FFF2-40B4-BE49-F238E27FC236}">
                <a16:creationId xmlns:a16="http://schemas.microsoft.com/office/drawing/2014/main" id="{7571C96B-5687-19D5-8CD6-4F27DE1D35BB}"/>
              </a:ext>
            </a:extLst>
          </p:cNvPr>
          <p:cNvSpPr/>
          <p:nvPr/>
        </p:nvSpPr>
        <p:spPr>
          <a:xfrm>
            <a:off x="3622228" y="5053641"/>
            <a:ext cx="2311400" cy="495300"/>
          </a:xfrm>
          <a:prstGeom prst="roundRect">
            <a:avLst>
              <a:gd name="adj" fmla="val 50000"/>
            </a:avLst>
          </a:prstGeom>
          <a:solidFill>
            <a:srgbClr val="E8AA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Gotham Rounded Medium" panose="02000000000000000000" pitchFamily="50" charset="0"/>
              </a:rPr>
              <a:t>Manfaat</a:t>
            </a:r>
            <a:r>
              <a:rPr lang="en-US" sz="1600" dirty="0">
                <a:latin typeface="Gotham Rounded Medium" panose="02000000000000000000" pitchFamily="50" charset="0"/>
              </a:rPr>
              <a:t> </a:t>
            </a:r>
            <a:r>
              <a:rPr lang="en-US" sz="1600" dirty="0" err="1">
                <a:latin typeface="Gotham Rounded Medium" panose="02000000000000000000" pitchFamily="50" charset="0"/>
              </a:rPr>
              <a:t>Penelitian</a:t>
            </a:r>
            <a:endParaRPr lang="en-ID" sz="1600" dirty="0">
              <a:latin typeface="Gotham Rounded Medium" panose="020000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E6EB4-35B6-95BC-6DEC-1DD1ADB2AF73}"/>
              </a:ext>
            </a:extLst>
          </p:cNvPr>
          <p:cNvSpPr txBox="1"/>
          <p:nvPr/>
        </p:nvSpPr>
        <p:spPr>
          <a:xfrm>
            <a:off x="3041570" y="4411754"/>
            <a:ext cx="844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Page 1</a:t>
            </a:r>
            <a:endParaRPr lang="en-ID" sz="16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73EB9-DD7D-2B79-F78C-64F778DE87CA}"/>
              </a:ext>
            </a:extLst>
          </p:cNvPr>
          <p:cNvSpPr txBox="1"/>
          <p:nvPr/>
        </p:nvSpPr>
        <p:spPr>
          <a:xfrm>
            <a:off x="5536868" y="4411754"/>
            <a:ext cx="887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Page 2</a:t>
            </a:r>
            <a:endParaRPr lang="en-ID" sz="16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903EC5-D736-43BD-14C6-E892C9E219D5}"/>
              </a:ext>
            </a:extLst>
          </p:cNvPr>
          <p:cNvSpPr txBox="1"/>
          <p:nvPr/>
        </p:nvSpPr>
        <p:spPr>
          <a:xfrm>
            <a:off x="7927426" y="4411754"/>
            <a:ext cx="889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Page 3</a:t>
            </a:r>
            <a:endParaRPr lang="en-ID" sz="16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27D0FE-6DF4-934C-F58C-79EC4784A9D4}"/>
              </a:ext>
            </a:extLst>
          </p:cNvPr>
          <p:cNvSpPr txBox="1"/>
          <p:nvPr/>
        </p:nvSpPr>
        <p:spPr>
          <a:xfrm>
            <a:off x="4326746" y="5615526"/>
            <a:ext cx="902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Page 4</a:t>
            </a:r>
            <a:endParaRPr lang="en-ID" sz="16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19" name="Graphic 18" descr="Home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AB0DDF64-7D27-87AE-C3C2-A80CE9ADA6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92283" y="894508"/>
            <a:ext cx="553434" cy="553434"/>
          </a:xfrm>
          <a:prstGeom prst="rect">
            <a:avLst/>
          </a:prstGeom>
        </p:spPr>
      </p:pic>
      <p:sp>
        <p:nvSpPr>
          <p:cNvPr id="3" name="Rectangle: Rounded Corners 2">
            <a:hlinkClick r:id="rId9" action="ppaction://hlinksldjump"/>
            <a:extLst>
              <a:ext uri="{FF2B5EF4-FFF2-40B4-BE49-F238E27FC236}">
                <a16:creationId xmlns:a16="http://schemas.microsoft.com/office/drawing/2014/main" id="{82EAE42E-EE19-5FD3-4B62-1A385618B734}"/>
              </a:ext>
            </a:extLst>
          </p:cNvPr>
          <p:cNvSpPr/>
          <p:nvPr/>
        </p:nvSpPr>
        <p:spPr>
          <a:xfrm>
            <a:off x="6063040" y="5050837"/>
            <a:ext cx="2311400" cy="495300"/>
          </a:xfrm>
          <a:prstGeom prst="roundRect">
            <a:avLst>
              <a:gd name="adj" fmla="val 50000"/>
            </a:avLst>
          </a:prstGeom>
          <a:solidFill>
            <a:srgbClr val="E8AA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otham Rounded Medium" panose="02000000000000000000" pitchFamily="50" charset="0"/>
              </a:rPr>
              <a:t>Batasan </a:t>
            </a:r>
            <a:r>
              <a:rPr lang="en-US" sz="1600" dirty="0" err="1">
                <a:latin typeface="Gotham Rounded Medium" panose="02000000000000000000" pitchFamily="50" charset="0"/>
              </a:rPr>
              <a:t>Penelitian</a:t>
            </a:r>
            <a:endParaRPr lang="en-ID" sz="1600" dirty="0">
              <a:latin typeface="Gotham Rounded Medium" panose="020000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F7DE67-E245-2158-21FD-3ED46C296D83}"/>
              </a:ext>
            </a:extLst>
          </p:cNvPr>
          <p:cNvSpPr txBox="1"/>
          <p:nvPr/>
        </p:nvSpPr>
        <p:spPr>
          <a:xfrm>
            <a:off x="6794086" y="5652177"/>
            <a:ext cx="731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Page 5</a:t>
            </a:r>
            <a:endParaRPr lang="en-ID" sz="16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85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4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9C987D-E3E0-CAC0-2E63-2E420BFCC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3634CB-1127-8C1B-6D53-9E88DB63E2C9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3B3C779-42E3-FD21-C89A-9A6245B33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768430"/>
            <a:ext cx="553434" cy="5534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2966E63-33CD-6A80-BB2C-B3E1305D5AC3}"/>
              </a:ext>
            </a:extLst>
          </p:cNvPr>
          <p:cNvSpPr txBox="1"/>
          <p:nvPr/>
        </p:nvSpPr>
        <p:spPr>
          <a:xfrm>
            <a:off x="1032195" y="5880715"/>
            <a:ext cx="334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25464"/>
                </a:solidFill>
                <a:latin typeface="Gotham Rounded Medium" panose="02000000000000000000" pitchFamily="50" charset="0"/>
              </a:rPr>
              <a:t>Halaman Invite User </a:t>
            </a:r>
            <a:endParaRPr lang="en-ID" sz="1400" b="1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CB6C42-C1AD-664C-C8D2-4749697B09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6590" y="985801"/>
            <a:ext cx="6578818" cy="45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76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0ED5BF7-8455-5D50-8651-D5DBAFCF997D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95FD8C-E23C-C660-360A-5A627B8FA748}"/>
              </a:ext>
            </a:extLst>
          </p:cNvPr>
          <p:cNvSpPr txBox="1"/>
          <p:nvPr/>
        </p:nvSpPr>
        <p:spPr>
          <a:xfrm>
            <a:off x="1236932" y="5689478"/>
            <a:ext cx="824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otham Rounded Book" pitchFamily="50" charset="0"/>
              </a:rPr>
              <a:t>Page</a:t>
            </a:r>
            <a:endParaRPr lang="en-ID" sz="2000" dirty="0">
              <a:latin typeface="Gotham Rounded Book" pitchFamily="50" charset="0"/>
            </a:endParaRPr>
          </a:p>
        </p:txBody>
      </p:sp>
      <p:sp>
        <p:nvSpPr>
          <p:cNvPr id="4" name="TextBox 3">
            <a:hlinkClick r:id="rId2" action="ppaction://hlinksldjump"/>
            <a:extLst>
              <a:ext uri="{FF2B5EF4-FFF2-40B4-BE49-F238E27FC236}">
                <a16:creationId xmlns:a16="http://schemas.microsoft.com/office/drawing/2014/main" id="{09A9C827-E9D9-AAC9-8975-19E69403BE4D}"/>
              </a:ext>
            </a:extLst>
          </p:cNvPr>
          <p:cNvSpPr txBox="1"/>
          <p:nvPr/>
        </p:nvSpPr>
        <p:spPr>
          <a:xfrm>
            <a:off x="2037925" y="5709798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25464"/>
                </a:solidFill>
                <a:latin typeface="Gotham Rounded Bold" pitchFamily="50" charset="0"/>
              </a:rPr>
              <a:t>1</a:t>
            </a:r>
            <a:endParaRPr lang="en-ID" sz="2000" dirty="0">
              <a:solidFill>
                <a:srgbClr val="025464"/>
              </a:solidFill>
              <a:latin typeface="Gotham Rounded Bold" pitchFamily="50" charset="0"/>
            </a:endParaRP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43A052BB-3CDA-6FB3-D827-0612FACDF6F7}"/>
              </a:ext>
            </a:extLst>
          </p:cNvPr>
          <p:cNvSpPr txBox="1"/>
          <p:nvPr/>
        </p:nvSpPr>
        <p:spPr>
          <a:xfrm>
            <a:off x="2339611" y="5702178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2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  <p:sp>
        <p:nvSpPr>
          <p:cNvPr id="6" name="TextBox 5">
            <a:hlinkClick r:id="rId4" action="ppaction://hlinksldjump"/>
            <a:extLst>
              <a:ext uri="{FF2B5EF4-FFF2-40B4-BE49-F238E27FC236}">
                <a16:creationId xmlns:a16="http://schemas.microsoft.com/office/drawing/2014/main" id="{BD236426-171F-07DF-F3CF-3C3788E93925}"/>
              </a:ext>
            </a:extLst>
          </p:cNvPr>
          <p:cNvSpPr txBox="1"/>
          <p:nvPr/>
        </p:nvSpPr>
        <p:spPr>
          <a:xfrm>
            <a:off x="2669380" y="5702178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3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  <p:sp>
        <p:nvSpPr>
          <p:cNvPr id="7" name="TextBox 6">
            <a:hlinkClick r:id="rId5" action="ppaction://hlinksldjump"/>
            <a:extLst>
              <a:ext uri="{FF2B5EF4-FFF2-40B4-BE49-F238E27FC236}">
                <a16:creationId xmlns:a16="http://schemas.microsoft.com/office/drawing/2014/main" id="{0044E27E-62AF-6496-00A5-1E419B2D095A}"/>
              </a:ext>
            </a:extLst>
          </p:cNvPr>
          <p:cNvSpPr txBox="1"/>
          <p:nvPr/>
        </p:nvSpPr>
        <p:spPr>
          <a:xfrm>
            <a:off x="2999149" y="5702178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4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D41D2-470F-DE24-FA6A-2F117B3375E2}"/>
              </a:ext>
            </a:extLst>
          </p:cNvPr>
          <p:cNvSpPr txBox="1"/>
          <p:nvPr/>
        </p:nvSpPr>
        <p:spPr>
          <a:xfrm>
            <a:off x="1231855" y="1388910"/>
            <a:ext cx="3982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Latar</a:t>
            </a:r>
            <a:r>
              <a:rPr lang="en-US" sz="36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 </a:t>
            </a:r>
            <a:r>
              <a:rPr lang="en-US" sz="3600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Belakang</a:t>
            </a:r>
            <a:r>
              <a:rPr lang="en-US" sz="36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 </a:t>
            </a:r>
            <a:r>
              <a:rPr lang="en-US" sz="3600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Masalah</a:t>
            </a:r>
            <a:endParaRPr lang="en-ID" sz="36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07936BF-C84F-7D65-2BF2-2317C10E14C9}"/>
              </a:ext>
            </a:extLst>
          </p:cNvPr>
          <p:cNvGrpSpPr/>
          <p:nvPr/>
        </p:nvGrpSpPr>
        <p:grpSpPr>
          <a:xfrm>
            <a:off x="1436588" y="3299637"/>
            <a:ext cx="3595261" cy="2157574"/>
            <a:chOff x="1329956" y="3116024"/>
            <a:chExt cx="2934559" cy="176107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8666174-804A-E433-1548-F2C41BC1A903}"/>
                </a:ext>
              </a:extLst>
            </p:cNvPr>
            <p:cNvSpPr/>
            <p:nvPr/>
          </p:nvSpPr>
          <p:spPr>
            <a:xfrm>
              <a:off x="1329956" y="3825058"/>
              <a:ext cx="2934559" cy="362931"/>
            </a:xfrm>
            <a:custGeom>
              <a:avLst/>
              <a:gdLst>
                <a:gd name="connsiteX0" fmla="*/ 2753094 w 2934559"/>
                <a:gd name="connsiteY0" fmla="*/ 0 h 362931"/>
                <a:gd name="connsiteX1" fmla="*/ 2934560 w 2934559"/>
                <a:gd name="connsiteY1" fmla="*/ 181466 h 362931"/>
                <a:gd name="connsiteX2" fmla="*/ 2934560 w 2934559"/>
                <a:gd name="connsiteY2" fmla="*/ 181466 h 362931"/>
                <a:gd name="connsiteX3" fmla="*/ 2753094 w 2934559"/>
                <a:gd name="connsiteY3" fmla="*/ 362932 h 362931"/>
                <a:gd name="connsiteX4" fmla="*/ 181466 w 2934559"/>
                <a:gd name="connsiteY4" fmla="*/ 362932 h 362931"/>
                <a:gd name="connsiteX5" fmla="*/ 0 w 2934559"/>
                <a:gd name="connsiteY5" fmla="*/ 181466 h 362931"/>
                <a:gd name="connsiteX6" fmla="*/ 0 w 2934559"/>
                <a:gd name="connsiteY6" fmla="*/ 181466 h 362931"/>
                <a:gd name="connsiteX7" fmla="*/ 181466 w 2934559"/>
                <a:gd name="connsiteY7" fmla="*/ 0 h 3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4559" h="362931">
                  <a:moveTo>
                    <a:pt x="2753094" y="0"/>
                  </a:moveTo>
                  <a:cubicBezTo>
                    <a:pt x="2853315" y="0"/>
                    <a:pt x="2934560" y="81245"/>
                    <a:pt x="2934560" y="181466"/>
                  </a:cubicBezTo>
                  <a:lnTo>
                    <a:pt x="2934560" y="181466"/>
                  </a:lnTo>
                  <a:cubicBezTo>
                    <a:pt x="2934560" y="281687"/>
                    <a:pt x="2853315" y="362932"/>
                    <a:pt x="2753094" y="362932"/>
                  </a:cubicBezTo>
                  <a:lnTo>
                    <a:pt x="181466" y="362932"/>
                  </a:lnTo>
                  <a:cubicBezTo>
                    <a:pt x="81245" y="362932"/>
                    <a:pt x="0" y="281687"/>
                    <a:pt x="0" y="181466"/>
                  </a:cubicBezTo>
                  <a:lnTo>
                    <a:pt x="0" y="181466"/>
                  </a:lnTo>
                  <a:cubicBezTo>
                    <a:pt x="0" y="81245"/>
                    <a:pt x="81245" y="0"/>
                    <a:pt x="181466" y="0"/>
                  </a:cubicBezTo>
                  <a:close/>
                </a:path>
              </a:pathLst>
            </a:custGeom>
            <a:solidFill>
              <a:srgbClr val="025464"/>
            </a:solidFill>
            <a:ln w="559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rgbClr val="025464"/>
                </a:solidFill>
              </a:endParaRPr>
            </a:p>
          </p:txBody>
        </p:sp>
        <p:grpSp>
          <p:nvGrpSpPr>
            <p:cNvPr id="29" name="Graphic 9">
              <a:extLst>
                <a:ext uri="{FF2B5EF4-FFF2-40B4-BE49-F238E27FC236}">
                  <a16:creationId xmlns:a16="http://schemas.microsoft.com/office/drawing/2014/main" id="{B0301F40-4D75-F600-2656-52691CD5447C}"/>
                </a:ext>
              </a:extLst>
            </p:cNvPr>
            <p:cNvGrpSpPr/>
            <p:nvPr/>
          </p:nvGrpSpPr>
          <p:grpSpPr>
            <a:xfrm>
              <a:off x="2670653" y="4412412"/>
              <a:ext cx="498197" cy="464688"/>
              <a:chOff x="6607653" y="2299688"/>
              <a:chExt cx="498197" cy="464688"/>
            </a:xfrm>
            <a:solidFill>
              <a:srgbClr val="484662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98BAE83-A4B9-FBBD-A005-F4F7EB5D9981}"/>
                  </a:ext>
                </a:extLst>
              </p:cNvPr>
              <p:cNvSpPr/>
              <p:nvPr/>
            </p:nvSpPr>
            <p:spPr>
              <a:xfrm>
                <a:off x="6607653" y="2299688"/>
                <a:ext cx="329686" cy="329686"/>
              </a:xfrm>
              <a:custGeom>
                <a:avLst/>
                <a:gdLst>
                  <a:gd name="connsiteX0" fmla="*/ 164841 w 329686"/>
                  <a:gd name="connsiteY0" fmla="*/ 329687 h 329686"/>
                  <a:gd name="connsiteX1" fmla="*/ 0 w 329686"/>
                  <a:gd name="connsiteY1" fmla="*/ 164846 h 329686"/>
                  <a:gd name="connsiteX2" fmla="*/ 164841 w 329686"/>
                  <a:gd name="connsiteY2" fmla="*/ 0 h 329686"/>
                  <a:gd name="connsiteX3" fmla="*/ 329687 w 329686"/>
                  <a:gd name="connsiteY3" fmla="*/ 164846 h 329686"/>
                  <a:gd name="connsiteX4" fmla="*/ 164841 w 329686"/>
                  <a:gd name="connsiteY4" fmla="*/ 329687 h 329686"/>
                  <a:gd name="connsiteX5" fmla="*/ 164841 w 329686"/>
                  <a:gd name="connsiteY5" fmla="*/ 44795 h 329686"/>
                  <a:gd name="connsiteX6" fmla="*/ 44795 w 329686"/>
                  <a:gd name="connsiteY6" fmla="*/ 164846 h 329686"/>
                  <a:gd name="connsiteX7" fmla="*/ 164841 w 329686"/>
                  <a:gd name="connsiteY7" fmla="*/ 284892 h 329686"/>
                  <a:gd name="connsiteX8" fmla="*/ 284892 w 329686"/>
                  <a:gd name="connsiteY8" fmla="*/ 164846 h 329686"/>
                  <a:gd name="connsiteX9" fmla="*/ 164841 w 329686"/>
                  <a:gd name="connsiteY9" fmla="*/ 44795 h 329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686" h="329686">
                    <a:moveTo>
                      <a:pt x="164841" y="329687"/>
                    </a:moveTo>
                    <a:cubicBezTo>
                      <a:pt x="73946" y="329687"/>
                      <a:pt x="0" y="255741"/>
                      <a:pt x="0" y="164846"/>
                    </a:cubicBezTo>
                    <a:cubicBezTo>
                      <a:pt x="0" y="73951"/>
                      <a:pt x="73946" y="0"/>
                      <a:pt x="164841" y="0"/>
                    </a:cubicBezTo>
                    <a:cubicBezTo>
                      <a:pt x="255736" y="0"/>
                      <a:pt x="329687" y="73951"/>
                      <a:pt x="329687" y="164846"/>
                    </a:cubicBezTo>
                    <a:cubicBezTo>
                      <a:pt x="329687" y="255741"/>
                      <a:pt x="255736" y="329687"/>
                      <a:pt x="164841" y="329687"/>
                    </a:cubicBezTo>
                    <a:close/>
                    <a:moveTo>
                      <a:pt x="164841" y="44795"/>
                    </a:moveTo>
                    <a:cubicBezTo>
                      <a:pt x="98645" y="44795"/>
                      <a:pt x="44795" y="98650"/>
                      <a:pt x="44795" y="164846"/>
                    </a:cubicBezTo>
                    <a:cubicBezTo>
                      <a:pt x="44795" y="231042"/>
                      <a:pt x="98645" y="284892"/>
                      <a:pt x="164841" y="284892"/>
                    </a:cubicBezTo>
                    <a:cubicBezTo>
                      <a:pt x="231037" y="284892"/>
                      <a:pt x="284892" y="231042"/>
                      <a:pt x="284892" y="164846"/>
                    </a:cubicBezTo>
                    <a:cubicBezTo>
                      <a:pt x="284892" y="98650"/>
                      <a:pt x="231037" y="44795"/>
                      <a:pt x="164841" y="44795"/>
                    </a:cubicBezTo>
                    <a:close/>
                  </a:path>
                </a:pathLst>
              </a:custGeom>
              <a:solidFill>
                <a:srgbClr val="484662"/>
              </a:solidFill>
              <a:ln w="5593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7F95786-714A-45CA-5772-F5ED30EC85A0}"/>
                  </a:ext>
                </a:extLst>
              </p:cNvPr>
              <p:cNvSpPr/>
              <p:nvPr/>
            </p:nvSpPr>
            <p:spPr>
              <a:xfrm>
                <a:off x="6852685" y="2540904"/>
                <a:ext cx="253164" cy="223472"/>
              </a:xfrm>
              <a:custGeom>
                <a:avLst/>
                <a:gdLst>
                  <a:gd name="connsiteX0" fmla="*/ 230759 w 253164"/>
                  <a:gd name="connsiteY0" fmla="*/ 223472 h 223472"/>
                  <a:gd name="connsiteX1" fmla="*/ 216190 w 253164"/>
                  <a:gd name="connsiteY1" fmla="*/ 218075 h 223472"/>
                  <a:gd name="connsiteX2" fmla="*/ 7819 w 253164"/>
                  <a:gd name="connsiteY2" fmla="*/ 39404 h 223472"/>
                  <a:gd name="connsiteX3" fmla="*/ 5395 w 253164"/>
                  <a:gd name="connsiteY3" fmla="*/ 7817 h 223472"/>
                  <a:gd name="connsiteX4" fmla="*/ 36975 w 253164"/>
                  <a:gd name="connsiteY4" fmla="*/ 5393 h 223472"/>
                  <a:gd name="connsiteX5" fmla="*/ 245346 w 253164"/>
                  <a:gd name="connsiteY5" fmla="*/ 184070 h 223472"/>
                  <a:gd name="connsiteX6" fmla="*/ 247770 w 253164"/>
                  <a:gd name="connsiteY6" fmla="*/ 215656 h 223472"/>
                  <a:gd name="connsiteX7" fmla="*/ 230759 w 253164"/>
                  <a:gd name="connsiteY7" fmla="*/ 223472 h 22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3164" h="223472">
                    <a:moveTo>
                      <a:pt x="230759" y="223472"/>
                    </a:moveTo>
                    <a:cubicBezTo>
                      <a:pt x="225597" y="223472"/>
                      <a:pt x="220412" y="221697"/>
                      <a:pt x="216190" y="218075"/>
                    </a:cubicBezTo>
                    <a:lnTo>
                      <a:pt x="7819" y="39404"/>
                    </a:lnTo>
                    <a:cubicBezTo>
                      <a:pt x="-1571" y="31352"/>
                      <a:pt x="-2657" y="17207"/>
                      <a:pt x="5395" y="7817"/>
                    </a:cubicBezTo>
                    <a:cubicBezTo>
                      <a:pt x="13447" y="-1567"/>
                      <a:pt x="27585" y="-2659"/>
                      <a:pt x="36975" y="5393"/>
                    </a:cubicBezTo>
                    <a:lnTo>
                      <a:pt x="245346" y="184070"/>
                    </a:lnTo>
                    <a:cubicBezTo>
                      <a:pt x="254736" y="192121"/>
                      <a:pt x="255822" y="206265"/>
                      <a:pt x="247770" y="215656"/>
                    </a:cubicBezTo>
                    <a:cubicBezTo>
                      <a:pt x="243341" y="220818"/>
                      <a:pt x="237070" y="223472"/>
                      <a:pt x="230759" y="223472"/>
                    </a:cubicBezTo>
                    <a:close/>
                  </a:path>
                </a:pathLst>
              </a:custGeom>
              <a:solidFill>
                <a:srgbClr val="484662"/>
              </a:solidFill>
              <a:ln w="5593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7EBD71E-E705-8355-352F-18F0D0FBE348}"/>
                </a:ext>
              </a:extLst>
            </p:cNvPr>
            <p:cNvSpPr/>
            <p:nvPr/>
          </p:nvSpPr>
          <p:spPr>
            <a:xfrm>
              <a:off x="3684491" y="3642102"/>
              <a:ext cx="580024" cy="46083"/>
            </a:xfrm>
            <a:custGeom>
              <a:avLst/>
              <a:gdLst>
                <a:gd name="connsiteX0" fmla="*/ 556983 w 580024"/>
                <a:gd name="connsiteY0" fmla="*/ 0 h 46083"/>
                <a:gd name="connsiteX1" fmla="*/ 580025 w 580024"/>
                <a:gd name="connsiteY1" fmla="*/ 23042 h 46083"/>
                <a:gd name="connsiteX2" fmla="*/ 580025 w 580024"/>
                <a:gd name="connsiteY2" fmla="*/ 23042 h 46083"/>
                <a:gd name="connsiteX3" fmla="*/ 556983 w 580024"/>
                <a:gd name="connsiteY3" fmla="*/ 46084 h 46083"/>
                <a:gd name="connsiteX4" fmla="*/ 23042 w 580024"/>
                <a:gd name="connsiteY4" fmla="*/ 46084 h 46083"/>
                <a:gd name="connsiteX5" fmla="*/ 0 w 580024"/>
                <a:gd name="connsiteY5" fmla="*/ 23042 h 46083"/>
                <a:gd name="connsiteX6" fmla="*/ 0 w 580024"/>
                <a:gd name="connsiteY6" fmla="*/ 23042 h 46083"/>
                <a:gd name="connsiteX7" fmla="*/ 23042 w 580024"/>
                <a:gd name="connsiteY7" fmla="*/ 0 h 4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024" h="46083">
                  <a:moveTo>
                    <a:pt x="556983" y="0"/>
                  </a:moveTo>
                  <a:cubicBezTo>
                    <a:pt x="569709" y="0"/>
                    <a:pt x="580025" y="10316"/>
                    <a:pt x="580025" y="23042"/>
                  </a:cubicBezTo>
                  <a:lnTo>
                    <a:pt x="580025" y="23042"/>
                  </a:lnTo>
                  <a:cubicBezTo>
                    <a:pt x="580025" y="35768"/>
                    <a:pt x="569709" y="46084"/>
                    <a:pt x="556983" y="46084"/>
                  </a:cubicBezTo>
                  <a:lnTo>
                    <a:pt x="23042" y="46084"/>
                  </a:lnTo>
                  <a:cubicBezTo>
                    <a:pt x="10316" y="46084"/>
                    <a:pt x="0" y="35768"/>
                    <a:pt x="0" y="23042"/>
                  </a:cubicBezTo>
                  <a:lnTo>
                    <a:pt x="0" y="23042"/>
                  </a:lnTo>
                  <a:cubicBezTo>
                    <a:pt x="0" y="10316"/>
                    <a:pt x="10316" y="0"/>
                    <a:pt x="23042" y="0"/>
                  </a:cubicBezTo>
                  <a:close/>
                </a:path>
              </a:pathLst>
            </a:custGeom>
            <a:solidFill>
              <a:srgbClr val="DFDFE0"/>
            </a:solidFill>
            <a:ln w="559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E10F58-EDCA-E6C8-230A-EE8DE66B598D}"/>
                </a:ext>
              </a:extLst>
            </p:cNvPr>
            <p:cNvSpPr/>
            <p:nvPr/>
          </p:nvSpPr>
          <p:spPr>
            <a:xfrm>
              <a:off x="1329956" y="3116024"/>
              <a:ext cx="580024" cy="46083"/>
            </a:xfrm>
            <a:custGeom>
              <a:avLst/>
              <a:gdLst>
                <a:gd name="connsiteX0" fmla="*/ 556983 w 580024"/>
                <a:gd name="connsiteY0" fmla="*/ 0 h 46083"/>
                <a:gd name="connsiteX1" fmla="*/ 580025 w 580024"/>
                <a:gd name="connsiteY1" fmla="*/ 23042 h 46083"/>
                <a:gd name="connsiteX2" fmla="*/ 580025 w 580024"/>
                <a:gd name="connsiteY2" fmla="*/ 23042 h 46083"/>
                <a:gd name="connsiteX3" fmla="*/ 556983 w 580024"/>
                <a:gd name="connsiteY3" fmla="*/ 46084 h 46083"/>
                <a:gd name="connsiteX4" fmla="*/ 23042 w 580024"/>
                <a:gd name="connsiteY4" fmla="*/ 46084 h 46083"/>
                <a:gd name="connsiteX5" fmla="*/ 0 w 580024"/>
                <a:gd name="connsiteY5" fmla="*/ 23042 h 46083"/>
                <a:gd name="connsiteX6" fmla="*/ 0 w 580024"/>
                <a:gd name="connsiteY6" fmla="*/ 23042 h 46083"/>
                <a:gd name="connsiteX7" fmla="*/ 23042 w 580024"/>
                <a:gd name="connsiteY7" fmla="*/ 0 h 4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024" h="46083">
                  <a:moveTo>
                    <a:pt x="556983" y="0"/>
                  </a:moveTo>
                  <a:cubicBezTo>
                    <a:pt x="569709" y="0"/>
                    <a:pt x="580025" y="10316"/>
                    <a:pt x="580025" y="23042"/>
                  </a:cubicBezTo>
                  <a:lnTo>
                    <a:pt x="580025" y="23042"/>
                  </a:lnTo>
                  <a:cubicBezTo>
                    <a:pt x="580025" y="35768"/>
                    <a:pt x="569709" y="46084"/>
                    <a:pt x="556983" y="46084"/>
                  </a:cubicBezTo>
                  <a:lnTo>
                    <a:pt x="23042" y="46084"/>
                  </a:lnTo>
                  <a:cubicBezTo>
                    <a:pt x="10316" y="46084"/>
                    <a:pt x="0" y="35768"/>
                    <a:pt x="0" y="23042"/>
                  </a:cubicBezTo>
                  <a:lnTo>
                    <a:pt x="0" y="23042"/>
                  </a:lnTo>
                  <a:cubicBezTo>
                    <a:pt x="0" y="10316"/>
                    <a:pt x="10316" y="0"/>
                    <a:pt x="23042" y="0"/>
                  </a:cubicBezTo>
                  <a:close/>
                </a:path>
              </a:pathLst>
            </a:custGeom>
            <a:solidFill>
              <a:srgbClr val="DFDFE0"/>
            </a:solidFill>
            <a:ln w="559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C980E5B-C10F-107C-2C34-59D65A92F567}"/>
                </a:ext>
              </a:extLst>
            </p:cNvPr>
            <p:cNvSpPr/>
            <p:nvPr/>
          </p:nvSpPr>
          <p:spPr>
            <a:xfrm>
              <a:off x="1329956" y="3317122"/>
              <a:ext cx="1613231" cy="46083"/>
            </a:xfrm>
            <a:custGeom>
              <a:avLst/>
              <a:gdLst>
                <a:gd name="connsiteX0" fmla="*/ 1590189 w 1613231"/>
                <a:gd name="connsiteY0" fmla="*/ 0 h 46083"/>
                <a:gd name="connsiteX1" fmla="*/ 1613231 w 1613231"/>
                <a:gd name="connsiteY1" fmla="*/ 23042 h 46083"/>
                <a:gd name="connsiteX2" fmla="*/ 1613231 w 1613231"/>
                <a:gd name="connsiteY2" fmla="*/ 23042 h 46083"/>
                <a:gd name="connsiteX3" fmla="*/ 1590189 w 1613231"/>
                <a:gd name="connsiteY3" fmla="*/ 46084 h 46083"/>
                <a:gd name="connsiteX4" fmla="*/ 23042 w 1613231"/>
                <a:gd name="connsiteY4" fmla="*/ 46084 h 46083"/>
                <a:gd name="connsiteX5" fmla="*/ 0 w 1613231"/>
                <a:gd name="connsiteY5" fmla="*/ 23042 h 46083"/>
                <a:gd name="connsiteX6" fmla="*/ 0 w 1613231"/>
                <a:gd name="connsiteY6" fmla="*/ 23042 h 46083"/>
                <a:gd name="connsiteX7" fmla="*/ 23042 w 1613231"/>
                <a:gd name="connsiteY7" fmla="*/ 0 h 4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3231" h="46083">
                  <a:moveTo>
                    <a:pt x="1590189" y="0"/>
                  </a:moveTo>
                  <a:cubicBezTo>
                    <a:pt x="1602915" y="0"/>
                    <a:pt x="1613231" y="10316"/>
                    <a:pt x="1613231" y="23042"/>
                  </a:cubicBezTo>
                  <a:lnTo>
                    <a:pt x="1613231" y="23042"/>
                  </a:lnTo>
                  <a:cubicBezTo>
                    <a:pt x="1613231" y="35768"/>
                    <a:pt x="1602915" y="46084"/>
                    <a:pt x="1590189" y="46084"/>
                  </a:cubicBezTo>
                  <a:lnTo>
                    <a:pt x="23042" y="46084"/>
                  </a:lnTo>
                  <a:cubicBezTo>
                    <a:pt x="10316" y="46084"/>
                    <a:pt x="0" y="35768"/>
                    <a:pt x="0" y="23042"/>
                  </a:cubicBezTo>
                  <a:lnTo>
                    <a:pt x="0" y="23042"/>
                  </a:lnTo>
                  <a:cubicBezTo>
                    <a:pt x="0" y="10316"/>
                    <a:pt x="10316" y="0"/>
                    <a:pt x="23042" y="0"/>
                  </a:cubicBezTo>
                  <a:close/>
                </a:path>
              </a:pathLst>
            </a:custGeom>
            <a:solidFill>
              <a:srgbClr val="DFDFE0"/>
            </a:solidFill>
            <a:ln w="559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DE30507-4D03-75AA-8664-CF999B6F7C76}"/>
              </a:ext>
            </a:extLst>
          </p:cNvPr>
          <p:cNvSpPr txBox="1"/>
          <p:nvPr/>
        </p:nvSpPr>
        <p:spPr>
          <a:xfrm>
            <a:off x="5423583" y="1538114"/>
            <a:ext cx="553656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err="1">
                <a:latin typeface="Gotham Rounded Book" pitchFamily="50" charset="0"/>
              </a:rPr>
              <a:t>Pesatnya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perkembangan</a:t>
            </a:r>
            <a:r>
              <a:rPr lang="en-US" sz="1600" dirty="0">
                <a:latin typeface="Gotham Rounded Book" pitchFamily="50" charset="0"/>
              </a:rPr>
              <a:t> TIK </a:t>
            </a:r>
            <a:r>
              <a:rPr lang="en-US" sz="1600" dirty="0" err="1">
                <a:latin typeface="Gotham Rounded Book" pitchFamily="50" charset="0"/>
              </a:rPr>
              <a:t>menuntut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perusahaan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untuk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mengelola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infrastruktur</a:t>
            </a:r>
            <a:r>
              <a:rPr lang="en-US" sz="1600" dirty="0">
                <a:latin typeface="Gotham Rounded Book" pitchFamily="50" charset="0"/>
              </a:rPr>
              <a:t> server </a:t>
            </a:r>
            <a:r>
              <a:rPr lang="en-US" sz="1600" dirty="0" err="1">
                <a:latin typeface="Gotham Rounded Book" pitchFamily="50" charset="0"/>
              </a:rPr>
              <a:t>secara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efektif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guna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memastikan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ketersediaan</a:t>
            </a:r>
            <a:r>
              <a:rPr lang="en-US" sz="1600" dirty="0">
                <a:latin typeface="Gotham Rounded Book" pitchFamily="50" charset="0"/>
              </a:rPr>
              <a:t>, </a:t>
            </a:r>
            <a:r>
              <a:rPr lang="en-US" sz="1600" dirty="0" err="1">
                <a:latin typeface="Gotham Rounded Book" pitchFamily="50" charset="0"/>
              </a:rPr>
              <a:t>keandalan</a:t>
            </a:r>
            <a:r>
              <a:rPr lang="en-US" sz="1600" dirty="0">
                <a:latin typeface="Gotham Rounded Book" pitchFamily="50" charset="0"/>
              </a:rPr>
              <a:t>, dan </a:t>
            </a:r>
            <a:r>
              <a:rPr lang="en-US" sz="1600" dirty="0" err="1">
                <a:latin typeface="Gotham Rounded Book" pitchFamily="50" charset="0"/>
              </a:rPr>
              <a:t>keamanan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layanan</a:t>
            </a:r>
            <a:r>
              <a:rPr lang="en-US" sz="1600" dirty="0">
                <a:latin typeface="Gotham Rounded Book" pitchFamily="50" charset="0"/>
              </a:rPr>
              <a:t>. Server yang </a:t>
            </a:r>
            <a:r>
              <a:rPr lang="en-US" sz="1600" dirty="0" err="1">
                <a:latin typeface="Gotham Rounded Book" pitchFamily="50" charset="0"/>
              </a:rPr>
              <a:t>tidak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terpantau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dengan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baik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dapat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menyebabkan</a:t>
            </a:r>
            <a:r>
              <a:rPr lang="en-US" sz="1600" dirty="0">
                <a:latin typeface="Gotham Rounded Book" pitchFamily="50" charset="0"/>
              </a:rPr>
              <a:t> downtime, </a:t>
            </a:r>
            <a:r>
              <a:rPr lang="en-US" sz="1600" dirty="0" err="1">
                <a:latin typeface="Gotham Rounded Book" pitchFamily="50" charset="0"/>
              </a:rPr>
              <a:t>mengganggu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operasional</a:t>
            </a:r>
            <a:r>
              <a:rPr lang="en-US" sz="1600" dirty="0">
                <a:latin typeface="Gotham Rounded Book" pitchFamily="50" charset="0"/>
              </a:rPr>
              <a:t>, dan </a:t>
            </a:r>
            <a:r>
              <a:rPr lang="en-US" sz="1600" dirty="0" err="1">
                <a:latin typeface="Gotham Rounded Book" pitchFamily="50" charset="0"/>
              </a:rPr>
              <a:t>menimbulkan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kerugian</a:t>
            </a:r>
            <a:r>
              <a:rPr lang="en-US" sz="1600" dirty="0">
                <a:latin typeface="Gotham Rounded Book" pitchFamily="50" charset="0"/>
              </a:rPr>
              <a:t>. </a:t>
            </a:r>
          </a:p>
          <a:p>
            <a:pPr algn="just"/>
            <a:endParaRPr lang="en-US" sz="1600" dirty="0">
              <a:latin typeface="Gotham Rounded Book" pitchFamily="50" charset="0"/>
            </a:endParaRPr>
          </a:p>
          <a:p>
            <a:pPr algn="just"/>
            <a:r>
              <a:rPr lang="en-US" sz="1600" dirty="0">
                <a:latin typeface="Gotham Rounded Book" pitchFamily="50" charset="0"/>
              </a:rPr>
              <a:t>PT. Concord Consulting Indonesia </a:t>
            </a:r>
            <a:r>
              <a:rPr lang="en-US" sz="1600" dirty="0" err="1">
                <a:latin typeface="Gotham Rounded Book" pitchFamily="50" charset="0"/>
              </a:rPr>
              <a:t>masih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menggunakan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metode</a:t>
            </a:r>
            <a:r>
              <a:rPr lang="en-US" sz="1600" dirty="0">
                <a:latin typeface="Gotham Rounded Book" pitchFamily="50" charset="0"/>
              </a:rPr>
              <a:t> manual </a:t>
            </a:r>
            <a:r>
              <a:rPr lang="en-US" sz="1600" dirty="0" err="1">
                <a:latin typeface="Gotham Rounded Book" pitchFamily="50" charset="0"/>
              </a:rPr>
              <a:t>dalam</a:t>
            </a:r>
            <a:r>
              <a:rPr lang="en-US" sz="1600" dirty="0">
                <a:latin typeface="Gotham Rounded Book" pitchFamily="50" charset="0"/>
              </a:rPr>
              <a:t> monitoring server, </a:t>
            </a:r>
            <a:r>
              <a:rPr lang="en-US" sz="1600" dirty="0" err="1">
                <a:latin typeface="Gotham Rounded Book" pitchFamily="50" charset="0"/>
              </a:rPr>
              <a:t>sehingga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sulit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mendeteksi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masalah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secara</a:t>
            </a:r>
            <a:r>
              <a:rPr lang="en-US" sz="1600" dirty="0">
                <a:latin typeface="Gotham Rounded Book" pitchFamily="50" charset="0"/>
              </a:rPr>
              <a:t> real-time. </a:t>
            </a:r>
          </a:p>
          <a:p>
            <a:pPr algn="just"/>
            <a:endParaRPr lang="en-US" sz="1600" dirty="0">
              <a:latin typeface="Gotham Rounded Book" pitchFamily="50" charset="0"/>
            </a:endParaRPr>
          </a:p>
          <a:p>
            <a:pPr algn="just"/>
            <a:r>
              <a:rPr lang="en-US" sz="1600" dirty="0">
                <a:latin typeface="Gotham Rounded Book" pitchFamily="50" charset="0"/>
              </a:rPr>
              <a:t>Oleh </a:t>
            </a:r>
            <a:r>
              <a:rPr lang="en-US" sz="1600" dirty="0" err="1">
                <a:latin typeface="Gotham Rounded Book" pitchFamily="50" charset="0"/>
              </a:rPr>
              <a:t>karena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itu</a:t>
            </a:r>
            <a:r>
              <a:rPr lang="en-US" sz="1600" dirty="0">
                <a:latin typeface="Gotham Rounded Book" pitchFamily="50" charset="0"/>
              </a:rPr>
              <a:t>, </a:t>
            </a:r>
            <a:r>
              <a:rPr lang="en-US" sz="1600" dirty="0" err="1">
                <a:latin typeface="Gotham Rounded Book" pitchFamily="50" charset="0"/>
              </a:rPr>
              <a:t>diperlukan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sistem</a:t>
            </a:r>
            <a:r>
              <a:rPr lang="en-US" sz="1600" dirty="0">
                <a:latin typeface="Gotham Rounded Book" pitchFamily="50" charset="0"/>
              </a:rPr>
              <a:t> monitoring yang </a:t>
            </a:r>
            <a:r>
              <a:rPr lang="en-US" sz="1600" dirty="0" err="1">
                <a:latin typeface="Gotham Rounded Book" pitchFamily="50" charset="0"/>
              </a:rPr>
              <a:t>mampu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memantau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kondisi</a:t>
            </a:r>
            <a:r>
              <a:rPr lang="en-US" sz="1600" dirty="0">
                <a:latin typeface="Gotham Rounded Book" pitchFamily="50" charset="0"/>
              </a:rPr>
              <a:t> server </a:t>
            </a:r>
            <a:r>
              <a:rPr lang="en-US" sz="1600" dirty="0" err="1">
                <a:latin typeface="Gotham Rounded Book" pitchFamily="50" charset="0"/>
              </a:rPr>
              <a:t>secara</a:t>
            </a:r>
            <a:r>
              <a:rPr lang="en-US" sz="1600" dirty="0">
                <a:latin typeface="Gotham Rounded Book" pitchFamily="50" charset="0"/>
              </a:rPr>
              <a:t> real-time, </a:t>
            </a:r>
            <a:r>
              <a:rPr lang="en-US" sz="1600" dirty="0" err="1">
                <a:latin typeface="Gotham Rounded Book" pitchFamily="50" charset="0"/>
              </a:rPr>
              <a:t>memberikan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notifikasi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otomatis</a:t>
            </a:r>
            <a:r>
              <a:rPr lang="en-US" sz="1600" dirty="0">
                <a:latin typeface="Gotham Rounded Book" pitchFamily="50" charset="0"/>
              </a:rPr>
              <a:t>, </a:t>
            </a:r>
            <a:r>
              <a:rPr lang="en-US" sz="1600" dirty="0" err="1">
                <a:latin typeface="Gotham Rounded Book" pitchFamily="50" charset="0"/>
              </a:rPr>
              <a:t>serta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menyediakan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laporan</a:t>
            </a:r>
            <a:r>
              <a:rPr lang="en-US" sz="1600" dirty="0">
                <a:latin typeface="Gotham Rounded Book" pitchFamily="50" charset="0"/>
              </a:rPr>
              <a:t> yang </a:t>
            </a:r>
            <a:r>
              <a:rPr lang="en-US" sz="1600" dirty="0" err="1">
                <a:latin typeface="Gotham Rounded Book" pitchFamily="50" charset="0"/>
              </a:rPr>
              <a:t>informatif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untuk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analisis</a:t>
            </a:r>
            <a:r>
              <a:rPr lang="en-US" sz="1600" dirty="0">
                <a:latin typeface="Gotham Rounded Book" pitchFamily="50" charset="0"/>
              </a:rPr>
              <a:t> </a:t>
            </a:r>
            <a:r>
              <a:rPr lang="en-US" sz="1600" dirty="0" err="1">
                <a:latin typeface="Gotham Rounded Book" pitchFamily="50" charset="0"/>
              </a:rPr>
              <a:t>gangguan</a:t>
            </a:r>
            <a:r>
              <a:rPr lang="en-US" sz="1600" dirty="0">
                <a:latin typeface="Gotham Rounded Book" pitchFamily="50" charset="0"/>
              </a:rPr>
              <a:t>.</a:t>
            </a:r>
          </a:p>
        </p:txBody>
      </p:sp>
      <p:pic>
        <p:nvPicPr>
          <p:cNvPr id="41" name="Graphic 40" descr="Home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F0D60671-C3B0-CBAF-A905-015563E2E5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02262" y="5614750"/>
            <a:ext cx="553434" cy="55343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995A170-ECAD-2341-0DC4-3D4EE232CC86}"/>
              </a:ext>
            </a:extLst>
          </p:cNvPr>
          <p:cNvSpPr txBox="1"/>
          <p:nvPr/>
        </p:nvSpPr>
        <p:spPr>
          <a:xfrm>
            <a:off x="1283338" y="814904"/>
            <a:ext cx="148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otham Rounded Medium" panose="02000000000000000000" pitchFamily="50" charset="0"/>
              </a:rPr>
              <a:t>BAB I</a:t>
            </a:r>
            <a:endParaRPr lang="en-ID" sz="3200" dirty="0">
              <a:solidFill>
                <a:schemeClr val="bg2">
                  <a:lumMod val="75000"/>
                </a:schemeClr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9" name="TextBox 8">
            <a:hlinkClick r:id="rId9" action="ppaction://hlinksldjump"/>
            <a:extLst>
              <a:ext uri="{FF2B5EF4-FFF2-40B4-BE49-F238E27FC236}">
                <a16:creationId xmlns:a16="http://schemas.microsoft.com/office/drawing/2014/main" id="{581F0EB3-7569-8137-BD4B-6D722C4C4223}"/>
              </a:ext>
            </a:extLst>
          </p:cNvPr>
          <p:cNvSpPr txBox="1"/>
          <p:nvPr/>
        </p:nvSpPr>
        <p:spPr>
          <a:xfrm>
            <a:off x="3324269" y="570217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5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38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0ED5BF7-8455-5D50-8651-D5DBAFCF997D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E30507-4D03-75AA-8664-CF999B6F7C76}"/>
              </a:ext>
            </a:extLst>
          </p:cNvPr>
          <p:cNvSpPr txBox="1"/>
          <p:nvPr/>
        </p:nvSpPr>
        <p:spPr>
          <a:xfrm>
            <a:off x="1903910" y="2294080"/>
            <a:ext cx="897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dirty="0" err="1">
                <a:latin typeface="Gotham Rounded Book"/>
              </a:rPr>
              <a:t>Bagaimana</a:t>
            </a:r>
            <a:r>
              <a:rPr lang="en-ID" dirty="0">
                <a:latin typeface="Gotham Rounded Book"/>
              </a:rPr>
              <a:t> </a:t>
            </a:r>
            <a:r>
              <a:rPr lang="en-ID" dirty="0" err="1">
                <a:latin typeface="Gotham Rounded Book"/>
              </a:rPr>
              <a:t>sistem</a:t>
            </a:r>
            <a:r>
              <a:rPr lang="en-ID" dirty="0">
                <a:latin typeface="Gotham Rounded Book"/>
              </a:rPr>
              <a:t> monitoring server yang </a:t>
            </a:r>
            <a:r>
              <a:rPr lang="en-ID" dirty="0" err="1">
                <a:latin typeface="Gotham Rounded Book"/>
              </a:rPr>
              <a:t>dirancang</a:t>
            </a:r>
            <a:r>
              <a:rPr lang="en-ID" dirty="0">
                <a:latin typeface="Gotham Rounded Book"/>
              </a:rPr>
              <a:t> </a:t>
            </a:r>
            <a:r>
              <a:rPr lang="en-ID" dirty="0" err="1">
                <a:latin typeface="Gotham Rounded Book"/>
              </a:rPr>
              <a:t>dapat</a:t>
            </a:r>
            <a:r>
              <a:rPr lang="en-ID" dirty="0">
                <a:latin typeface="Gotham Rounded Book"/>
              </a:rPr>
              <a:t> </a:t>
            </a:r>
            <a:r>
              <a:rPr lang="en-ID" dirty="0" err="1">
                <a:latin typeface="Gotham Rounded Book"/>
              </a:rPr>
              <a:t>memantau</a:t>
            </a:r>
            <a:r>
              <a:rPr lang="en-ID" dirty="0">
                <a:latin typeface="Gotham Rounded Book"/>
              </a:rPr>
              <a:t> </a:t>
            </a:r>
            <a:r>
              <a:rPr lang="en-ID" dirty="0" err="1">
                <a:latin typeface="Gotham Rounded Book"/>
              </a:rPr>
              <a:t>penggunaan</a:t>
            </a:r>
            <a:r>
              <a:rPr lang="en-ID" dirty="0">
                <a:latin typeface="Gotham Rounded Book"/>
              </a:rPr>
              <a:t> resource server </a:t>
            </a:r>
            <a:r>
              <a:rPr lang="en-ID" dirty="0" err="1">
                <a:latin typeface="Gotham Rounded Book"/>
              </a:rPr>
              <a:t>secara</a:t>
            </a:r>
            <a:r>
              <a:rPr lang="en-ID" dirty="0">
                <a:latin typeface="Gotham Rounded Book"/>
              </a:rPr>
              <a:t> real-time </a:t>
            </a:r>
            <a:r>
              <a:rPr lang="en-ID" dirty="0" err="1">
                <a:latin typeface="Gotham Rounded Book"/>
              </a:rPr>
              <a:t>untuk</a:t>
            </a:r>
            <a:r>
              <a:rPr lang="en-ID" dirty="0">
                <a:latin typeface="Gotham Rounded Book"/>
              </a:rPr>
              <a:t> </a:t>
            </a:r>
            <a:r>
              <a:rPr lang="en-ID" dirty="0" err="1">
                <a:latin typeface="Gotham Rounded Book"/>
              </a:rPr>
              <a:t>mendukung</a:t>
            </a:r>
            <a:r>
              <a:rPr lang="en-ID" dirty="0">
                <a:latin typeface="Gotham Rounded Book"/>
              </a:rPr>
              <a:t> </a:t>
            </a:r>
            <a:r>
              <a:rPr lang="en-ID" dirty="0" err="1">
                <a:latin typeface="Gotham Rounded Book"/>
              </a:rPr>
              <a:t>kinerja</a:t>
            </a:r>
            <a:r>
              <a:rPr lang="en-ID" dirty="0">
                <a:latin typeface="Gotham Rounded Book"/>
              </a:rPr>
              <a:t> server yang optimal</a:t>
            </a:r>
            <a:r>
              <a:rPr lang="en-US" dirty="0">
                <a:latin typeface="Gotham Rounded Book"/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2C8256-4F3A-EE18-47E0-9A2F83098DDF}"/>
              </a:ext>
            </a:extLst>
          </p:cNvPr>
          <p:cNvSpPr txBox="1"/>
          <p:nvPr/>
        </p:nvSpPr>
        <p:spPr>
          <a:xfrm>
            <a:off x="1903911" y="2996140"/>
            <a:ext cx="897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notifikasi</a:t>
            </a:r>
            <a:r>
              <a:rPr lang="en-ID" dirty="0"/>
              <a:t> </a:t>
            </a:r>
            <a:r>
              <a:rPr lang="en-ID" dirty="0" err="1"/>
              <a:t>otomatis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Telegram yang </a:t>
            </a:r>
            <a:r>
              <a:rPr lang="en-ID" dirty="0" err="1"/>
              <a:t>dirancang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mempercepat</a:t>
            </a:r>
            <a:r>
              <a:rPr lang="en-ID" dirty="0"/>
              <a:t> </a:t>
            </a:r>
            <a:r>
              <a:rPr lang="en-ID" dirty="0" err="1"/>
              <a:t>respons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gangguan</a:t>
            </a:r>
            <a:r>
              <a:rPr lang="en-ID" dirty="0"/>
              <a:t> yang </a:t>
            </a:r>
            <a:r>
              <a:rPr lang="en-ID" dirty="0" err="1"/>
              <a:t>terjadi</a:t>
            </a:r>
            <a:r>
              <a:rPr lang="en-ID" dirty="0"/>
              <a:t> pada server?</a:t>
            </a:r>
            <a:endParaRPr lang="en-US" dirty="0">
              <a:latin typeface="Gotham Rounded Book" pitchFamily="50" charset="0"/>
            </a:endParaRPr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0D60671-C3B0-CBAF-A905-015563E2E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5614750"/>
            <a:ext cx="553434" cy="5534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657584-BDD1-F9CF-6B69-70923DBBD3D0}"/>
              </a:ext>
            </a:extLst>
          </p:cNvPr>
          <p:cNvSpPr txBox="1"/>
          <p:nvPr/>
        </p:nvSpPr>
        <p:spPr>
          <a:xfrm>
            <a:off x="1236931" y="1348328"/>
            <a:ext cx="4751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Rumusan</a:t>
            </a:r>
            <a:r>
              <a:rPr lang="en-US" sz="36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 </a:t>
            </a:r>
            <a:r>
              <a:rPr lang="en-US" sz="3600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Masalah</a:t>
            </a:r>
            <a:endParaRPr lang="en-ID" sz="36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7301936-4586-B3DE-0684-1240616C5FCD}"/>
              </a:ext>
            </a:extLst>
          </p:cNvPr>
          <p:cNvSpPr/>
          <p:nvPr/>
        </p:nvSpPr>
        <p:spPr>
          <a:xfrm>
            <a:off x="1308598" y="2327580"/>
            <a:ext cx="551839" cy="551839"/>
          </a:xfrm>
          <a:prstGeom prst="ellipse">
            <a:avLst/>
          </a:prstGeom>
          <a:solidFill>
            <a:srgbClr val="0254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tham Rounded Book" pitchFamily="50" charset="0"/>
              </a:rPr>
              <a:t>A</a:t>
            </a:r>
            <a:endParaRPr lang="en-ID" b="1" dirty="0">
              <a:latin typeface="Gotham Rounded Book" pitchFamily="50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9B585E4-7B9B-D756-BAC4-36A114C78E1A}"/>
              </a:ext>
            </a:extLst>
          </p:cNvPr>
          <p:cNvSpPr/>
          <p:nvPr/>
        </p:nvSpPr>
        <p:spPr>
          <a:xfrm>
            <a:off x="1308597" y="3035051"/>
            <a:ext cx="551839" cy="551839"/>
          </a:xfrm>
          <a:prstGeom prst="ellipse">
            <a:avLst/>
          </a:prstGeom>
          <a:solidFill>
            <a:srgbClr val="0254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tham Rounded Book" pitchFamily="50" charset="0"/>
              </a:rPr>
              <a:t>B</a:t>
            </a:r>
            <a:endParaRPr lang="en-ID" b="1" dirty="0">
              <a:latin typeface="Gotham Rounded Book" pitchFamily="50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91184A-C49E-7D89-A59C-B6A7072BF3CC}"/>
              </a:ext>
            </a:extLst>
          </p:cNvPr>
          <p:cNvSpPr txBox="1"/>
          <p:nvPr/>
        </p:nvSpPr>
        <p:spPr>
          <a:xfrm>
            <a:off x="1903910" y="3736920"/>
            <a:ext cx="8979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>
                <a:latin typeface="Gotham Rounded Book"/>
              </a:rPr>
              <a:t>visualisasi</a:t>
            </a:r>
            <a:r>
              <a:rPr lang="en-ID" dirty="0"/>
              <a:t> data server yang </a:t>
            </a:r>
            <a:r>
              <a:rPr lang="en-ID" dirty="0" err="1"/>
              <a:t>dirancang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memahami</a:t>
            </a:r>
            <a:r>
              <a:rPr lang="en-ID" dirty="0"/>
              <a:t> </a:t>
            </a:r>
            <a:r>
              <a:rPr lang="en-ID" dirty="0" err="1"/>
              <a:t>performa</a:t>
            </a:r>
            <a:r>
              <a:rPr lang="en-ID" dirty="0"/>
              <a:t> server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 dan </a:t>
            </a:r>
            <a:r>
              <a:rPr lang="en-ID" dirty="0" err="1"/>
              <a:t>informatif</a:t>
            </a:r>
            <a:r>
              <a:rPr lang="en-ID" dirty="0"/>
              <a:t>?</a:t>
            </a:r>
            <a:endParaRPr lang="en-US" dirty="0">
              <a:latin typeface="Gotham Rounded Book" pitchFamily="50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FFBE85F-5630-A384-E8B1-F54BD98C072E}"/>
              </a:ext>
            </a:extLst>
          </p:cNvPr>
          <p:cNvSpPr/>
          <p:nvPr/>
        </p:nvSpPr>
        <p:spPr>
          <a:xfrm>
            <a:off x="1308597" y="3742522"/>
            <a:ext cx="551839" cy="551839"/>
          </a:xfrm>
          <a:prstGeom prst="ellipse">
            <a:avLst/>
          </a:prstGeom>
          <a:solidFill>
            <a:srgbClr val="0254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tham Rounded Book" pitchFamily="50" charset="0"/>
              </a:rPr>
              <a:t>C</a:t>
            </a:r>
            <a:endParaRPr lang="en-ID" b="1" dirty="0">
              <a:latin typeface="Gotham Rounded Book" pitchFamily="50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246D27-7640-F771-FF93-6254A804538B}"/>
              </a:ext>
            </a:extLst>
          </p:cNvPr>
          <p:cNvSpPr txBox="1"/>
          <p:nvPr/>
        </p:nvSpPr>
        <p:spPr>
          <a:xfrm>
            <a:off x="1903911" y="4419286"/>
            <a:ext cx="8979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download report yang </a:t>
            </a:r>
            <a:r>
              <a:rPr lang="en-ID" dirty="0" err="1"/>
              <a:t>dirancang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memuat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server </a:t>
            </a:r>
            <a:r>
              <a:rPr lang="en-ID" dirty="0" err="1"/>
              <a:t>secara</a:t>
            </a:r>
            <a:r>
              <a:rPr lang="en-ID" dirty="0"/>
              <a:t> real-time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>
                <a:latin typeface="Gotham Rounded Book"/>
              </a:rPr>
              <a:t>mempermudah</a:t>
            </a:r>
            <a:r>
              <a:rPr lang="en-ID" dirty="0"/>
              <a:t> proses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gangguan</a:t>
            </a:r>
            <a:r>
              <a:rPr lang="en-ID" dirty="0"/>
              <a:t> pada server?</a:t>
            </a:r>
            <a:endParaRPr lang="en-US" dirty="0">
              <a:latin typeface="Gotham Rounded Book" pitchFamily="50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9FD8AE1-4262-419B-525A-C3B0CE09AD78}"/>
              </a:ext>
            </a:extLst>
          </p:cNvPr>
          <p:cNvSpPr/>
          <p:nvPr/>
        </p:nvSpPr>
        <p:spPr>
          <a:xfrm>
            <a:off x="1308597" y="4449993"/>
            <a:ext cx="551839" cy="551839"/>
          </a:xfrm>
          <a:prstGeom prst="ellipse">
            <a:avLst/>
          </a:prstGeom>
          <a:solidFill>
            <a:srgbClr val="0254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tham Rounded Book" pitchFamily="50" charset="0"/>
              </a:rPr>
              <a:t>D</a:t>
            </a:r>
            <a:endParaRPr lang="en-ID" b="1" dirty="0">
              <a:latin typeface="Gotham Rounded Book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FA9905-6BD1-6267-9359-ACB542CEB0C9}"/>
              </a:ext>
            </a:extLst>
          </p:cNvPr>
          <p:cNvSpPr txBox="1"/>
          <p:nvPr/>
        </p:nvSpPr>
        <p:spPr>
          <a:xfrm>
            <a:off x="1283338" y="814904"/>
            <a:ext cx="148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otham Rounded Medium" panose="02000000000000000000" pitchFamily="50" charset="0"/>
              </a:rPr>
              <a:t>BAB I</a:t>
            </a:r>
            <a:endParaRPr lang="en-ID" sz="3200" dirty="0">
              <a:solidFill>
                <a:schemeClr val="bg2">
                  <a:lumMod val="75000"/>
                </a:schemeClr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6986F6-5608-5A35-3FF3-B3FDA94F1510}"/>
              </a:ext>
            </a:extLst>
          </p:cNvPr>
          <p:cNvSpPr txBox="1"/>
          <p:nvPr/>
        </p:nvSpPr>
        <p:spPr>
          <a:xfrm>
            <a:off x="1236932" y="5689478"/>
            <a:ext cx="824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otham Rounded Book" pitchFamily="50" charset="0"/>
              </a:rPr>
              <a:t>Page</a:t>
            </a:r>
            <a:endParaRPr lang="en-ID" sz="2000" dirty="0">
              <a:latin typeface="Gotham Rounded Book" pitchFamily="50" charset="0"/>
            </a:endParaRPr>
          </a:p>
        </p:txBody>
      </p:sp>
      <p:sp>
        <p:nvSpPr>
          <p:cNvPr id="11" name="TextBox 10">
            <a:hlinkClick r:id="rId5" action="ppaction://hlinksldjump"/>
            <a:extLst>
              <a:ext uri="{FF2B5EF4-FFF2-40B4-BE49-F238E27FC236}">
                <a16:creationId xmlns:a16="http://schemas.microsoft.com/office/drawing/2014/main" id="{FD76D1A3-69E5-E2A6-3669-D111B71AF7EE}"/>
              </a:ext>
            </a:extLst>
          </p:cNvPr>
          <p:cNvSpPr txBox="1"/>
          <p:nvPr/>
        </p:nvSpPr>
        <p:spPr>
          <a:xfrm>
            <a:off x="2037925" y="5709798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1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:a16="http://schemas.microsoft.com/office/drawing/2014/main" id="{8D1D3FCA-C8BC-DAD1-F2A9-F6EC6ADAA620}"/>
              </a:ext>
            </a:extLst>
          </p:cNvPr>
          <p:cNvSpPr txBox="1"/>
          <p:nvPr/>
        </p:nvSpPr>
        <p:spPr>
          <a:xfrm>
            <a:off x="2339611" y="5702178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25464"/>
                </a:solidFill>
                <a:latin typeface="Gotham Rounded Bold" pitchFamily="50" charset="0"/>
              </a:rPr>
              <a:t>2</a:t>
            </a:r>
            <a:endParaRPr lang="en-ID" sz="2000" dirty="0">
              <a:solidFill>
                <a:srgbClr val="025464"/>
              </a:solidFill>
              <a:latin typeface="Gotham Rounded Bold" pitchFamily="50" charset="0"/>
            </a:endParaRPr>
          </a:p>
        </p:txBody>
      </p:sp>
      <p:sp>
        <p:nvSpPr>
          <p:cNvPr id="13" name="TextBox 12">
            <a:hlinkClick r:id="rId7" action="ppaction://hlinksldjump"/>
            <a:extLst>
              <a:ext uri="{FF2B5EF4-FFF2-40B4-BE49-F238E27FC236}">
                <a16:creationId xmlns:a16="http://schemas.microsoft.com/office/drawing/2014/main" id="{8A323F45-4258-2A96-DA26-EDFF7A976A8A}"/>
              </a:ext>
            </a:extLst>
          </p:cNvPr>
          <p:cNvSpPr txBox="1"/>
          <p:nvPr/>
        </p:nvSpPr>
        <p:spPr>
          <a:xfrm>
            <a:off x="2669380" y="5702178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3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  <p:sp>
        <p:nvSpPr>
          <p:cNvPr id="14" name="TextBox 13">
            <a:hlinkClick r:id="rId8" action="ppaction://hlinksldjump"/>
            <a:extLst>
              <a:ext uri="{FF2B5EF4-FFF2-40B4-BE49-F238E27FC236}">
                <a16:creationId xmlns:a16="http://schemas.microsoft.com/office/drawing/2014/main" id="{466AE00B-4C7C-A755-C5B7-11A28F20F6F4}"/>
              </a:ext>
            </a:extLst>
          </p:cNvPr>
          <p:cNvSpPr txBox="1"/>
          <p:nvPr/>
        </p:nvSpPr>
        <p:spPr>
          <a:xfrm>
            <a:off x="2999149" y="5702178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4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  <p:sp>
        <p:nvSpPr>
          <p:cNvPr id="4" name="TextBox 3">
            <a:hlinkClick r:id="rId9" action="ppaction://hlinksldjump"/>
            <a:extLst>
              <a:ext uri="{FF2B5EF4-FFF2-40B4-BE49-F238E27FC236}">
                <a16:creationId xmlns:a16="http://schemas.microsoft.com/office/drawing/2014/main" id="{51E2784A-23EE-30F2-39C9-E24C83B7A78D}"/>
              </a:ext>
            </a:extLst>
          </p:cNvPr>
          <p:cNvSpPr txBox="1"/>
          <p:nvPr/>
        </p:nvSpPr>
        <p:spPr>
          <a:xfrm>
            <a:off x="3324269" y="570217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5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138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0ED5BF7-8455-5D50-8651-D5DBAFCF997D}"/>
              </a:ext>
            </a:extLst>
          </p:cNvPr>
          <p:cNvSpPr/>
          <p:nvPr/>
        </p:nvSpPr>
        <p:spPr>
          <a:xfrm>
            <a:off x="692150" y="482600"/>
            <a:ext cx="10807700" cy="5867400"/>
          </a:xfrm>
          <a:prstGeom prst="roundRect">
            <a:avLst>
              <a:gd name="adj" fmla="val 11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pic>
        <p:nvPicPr>
          <p:cNvPr id="41" name="Graphic 4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0D60671-C3B0-CBAF-A905-015563E2E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262" y="5614750"/>
            <a:ext cx="553434" cy="5534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294DFB-9380-15A9-077A-21951417815A}"/>
              </a:ext>
            </a:extLst>
          </p:cNvPr>
          <p:cNvSpPr txBox="1"/>
          <p:nvPr/>
        </p:nvSpPr>
        <p:spPr>
          <a:xfrm>
            <a:off x="1236932" y="1325063"/>
            <a:ext cx="4591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Tujuan</a:t>
            </a:r>
            <a:r>
              <a:rPr lang="en-US" sz="3600" dirty="0">
                <a:solidFill>
                  <a:srgbClr val="025464"/>
                </a:solidFill>
                <a:latin typeface="Gotham Rounded Medium" panose="02000000000000000000" pitchFamily="50" charset="0"/>
              </a:rPr>
              <a:t> </a:t>
            </a:r>
            <a:r>
              <a:rPr lang="en-US" sz="3600" dirty="0" err="1">
                <a:solidFill>
                  <a:srgbClr val="025464"/>
                </a:solidFill>
                <a:latin typeface="Gotham Rounded Medium" panose="02000000000000000000" pitchFamily="50" charset="0"/>
              </a:rPr>
              <a:t>Penelitian</a:t>
            </a:r>
            <a:endParaRPr lang="en-ID" sz="3600" dirty="0">
              <a:solidFill>
                <a:srgbClr val="025464"/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5AA8C-B902-931B-5B85-ED3A821F70F5}"/>
              </a:ext>
            </a:extLst>
          </p:cNvPr>
          <p:cNvSpPr txBox="1"/>
          <p:nvPr/>
        </p:nvSpPr>
        <p:spPr>
          <a:xfrm>
            <a:off x="1904703" y="2167526"/>
            <a:ext cx="8977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dirty="0" err="1"/>
              <a:t>Merancang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monitoring server </a:t>
            </a:r>
            <a:r>
              <a:rPr lang="en-ID" dirty="0" err="1"/>
              <a:t>berbasis</a:t>
            </a:r>
            <a:r>
              <a:rPr lang="en-ID" dirty="0"/>
              <a:t> web yang </a:t>
            </a:r>
            <a:r>
              <a:rPr lang="en-ID" dirty="0" err="1"/>
              <a:t>mampu</a:t>
            </a:r>
            <a:r>
              <a:rPr lang="en-ID" dirty="0"/>
              <a:t> </a:t>
            </a:r>
            <a:r>
              <a:rPr lang="en-ID" dirty="0" err="1"/>
              <a:t>memantau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 resource server </a:t>
            </a:r>
            <a:r>
              <a:rPr lang="en-ID" dirty="0" err="1"/>
              <a:t>secara</a:t>
            </a:r>
            <a:r>
              <a:rPr lang="en-ID" dirty="0"/>
              <a:t> real-time.</a:t>
            </a:r>
            <a:endParaRPr lang="en-US" dirty="0">
              <a:latin typeface="Gotham Rounded Book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20BA9B-F7FB-4507-3C8A-315F7855F842}"/>
              </a:ext>
            </a:extLst>
          </p:cNvPr>
          <p:cNvSpPr txBox="1"/>
          <p:nvPr/>
        </p:nvSpPr>
        <p:spPr>
          <a:xfrm>
            <a:off x="1904703" y="2897579"/>
            <a:ext cx="8977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dirty="0" err="1"/>
              <a:t>Menerapkan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notifikasi</a:t>
            </a:r>
            <a:r>
              <a:rPr lang="en-ID" dirty="0"/>
              <a:t> </a:t>
            </a:r>
            <a:r>
              <a:rPr lang="en-ID" dirty="0" err="1"/>
              <a:t>otomatis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Telegram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kondisi</a:t>
            </a:r>
            <a:r>
              <a:rPr lang="en-ID" dirty="0"/>
              <a:t> server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cepat</a:t>
            </a:r>
            <a:r>
              <a:rPr lang="en-ID" dirty="0"/>
              <a:t> dan </a:t>
            </a:r>
            <a:r>
              <a:rPr lang="en-ID" dirty="0" err="1"/>
              <a:t>efisien</a:t>
            </a:r>
            <a:r>
              <a:rPr lang="en-ID" dirty="0"/>
              <a:t>.</a:t>
            </a:r>
            <a:endParaRPr lang="en-US" dirty="0">
              <a:latin typeface="Gotham Rounded Book" pitchFamily="50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6853FE-10CC-AF7E-58D8-899C08419853}"/>
              </a:ext>
            </a:extLst>
          </p:cNvPr>
          <p:cNvSpPr/>
          <p:nvPr/>
        </p:nvSpPr>
        <p:spPr>
          <a:xfrm>
            <a:off x="1309391" y="2238346"/>
            <a:ext cx="551839" cy="551839"/>
          </a:xfrm>
          <a:prstGeom prst="ellipse">
            <a:avLst/>
          </a:prstGeom>
          <a:solidFill>
            <a:srgbClr val="0254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tham Rounded Book" pitchFamily="50" charset="0"/>
              </a:rPr>
              <a:t>A</a:t>
            </a:r>
            <a:endParaRPr lang="en-ID" b="1" dirty="0">
              <a:latin typeface="Gotham Rounded Book" pitchFamily="50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6898C5-30B7-E6E5-F97C-3DF3B37886E9}"/>
              </a:ext>
            </a:extLst>
          </p:cNvPr>
          <p:cNvSpPr/>
          <p:nvPr/>
        </p:nvSpPr>
        <p:spPr>
          <a:xfrm>
            <a:off x="1309390" y="2945817"/>
            <a:ext cx="551839" cy="551839"/>
          </a:xfrm>
          <a:prstGeom prst="ellipse">
            <a:avLst/>
          </a:prstGeom>
          <a:solidFill>
            <a:srgbClr val="0254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tham Rounded Book" pitchFamily="50" charset="0"/>
              </a:rPr>
              <a:t>B</a:t>
            </a:r>
            <a:endParaRPr lang="en-ID" b="1" dirty="0">
              <a:latin typeface="Gotham Rounded Book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DF21B9-120E-70F3-7B7E-5A897C7FD3E8}"/>
              </a:ext>
            </a:extLst>
          </p:cNvPr>
          <p:cNvSpPr txBox="1"/>
          <p:nvPr/>
        </p:nvSpPr>
        <p:spPr>
          <a:xfrm>
            <a:off x="1904704" y="3723783"/>
            <a:ext cx="897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dirty="0" err="1"/>
              <a:t>Memvisualisasikan</a:t>
            </a:r>
            <a:r>
              <a:rPr lang="en-ID" dirty="0"/>
              <a:t> data server agar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dibaca</a:t>
            </a:r>
            <a:r>
              <a:rPr lang="en-ID" dirty="0"/>
              <a:t> dan </a:t>
            </a:r>
            <a:r>
              <a:rPr lang="en-ID" dirty="0" err="1"/>
              <a:t>diinterpretasikan</a:t>
            </a:r>
            <a:endParaRPr lang="en-US" dirty="0">
              <a:latin typeface="Gotham Rounded Book" pitchFamily="50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5A02F4C-BFF0-A043-9303-101279D431F2}"/>
              </a:ext>
            </a:extLst>
          </p:cNvPr>
          <p:cNvSpPr/>
          <p:nvPr/>
        </p:nvSpPr>
        <p:spPr>
          <a:xfrm>
            <a:off x="1309390" y="3653288"/>
            <a:ext cx="551839" cy="551839"/>
          </a:xfrm>
          <a:prstGeom prst="ellipse">
            <a:avLst/>
          </a:prstGeom>
          <a:solidFill>
            <a:srgbClr val="0254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tham Rounded Book" pitchFamily="50" charset="0"/>
              </a:rPr>
              <a:t>C</a:t>
            </a:r>
            <a:endParaRPr lang="en-ID" b="1" dirty="0">
              <a:latin typeface="Gotham Rounded Book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22C337-451A-2A7D-4DB7-50026735FA35}"/>
              </a:ext>
            </a:extLst>
          </p:cNvPr>
          <p:cNvSpPr txBox="1"/>
          <p:nvPr/>
        </p:nvSpPr>
        <p:spPr>
          <a:xfrm>
            <a:off x="1904704" y="4302063"/>
            <a:ext cx="8977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dirty="0" err="1"/>
              <a:t>Merancang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download report yang </a:t>
            </a:r>
            <a:r>
              <a:rPr lang="en-ID" dirty="0" err="1"/>
              <a:t>memuat</a:t>
            </a:r>
            <a:r>
              <a:rPr lang="en-ID" dirty="0"/>
              <a:t> data server </a:t>
            </a:r>
            <a:r>
              <a:rPr lang="en-ID" dirty="0" err="1"/>
              <a:t>secara</a:t>
            </a:r>
            <a:r>
              <a:rPr lang="en-ID" dirty="0"/>
              <a:t> real-time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mempermudah</a:t>
            </a:r>
            <a:r>
              <a:rPr lang="en-ID" dirty="0"/>
              <a:t> proses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gangguan</a:t>
            </a:r>
            <a:r>
              <a:rPr lang="en-ID" dirty="0"/>
              <a:t> pada server.</a:t>
            </a:r>
            <a:endParaRPr lang="en-US" dirty="0">
              <a:latin typeface="Gotham Rounded Book" pitchFamily="50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0A65B7B-7884-FD1F-628E-5AFB7636C32F}"/>
              </a:ext>
            </a:extLst>
          </p:cNvPr>
          <p:cNvSpPr/>
          <p:nvPr/>
        </p:nvSpPr>
        <p:spPr>
          <a:xfrm>
            <a:off x="1309390" y="4360759"/>
            <a:ext cx="551839" cy="551839"/>
          </a:xfrm>
          <a:prstGeom prst="ellipse">
            <a:avLst/>
          </a:prstGeom>
          <a:solidFill>
            <a:srgbClr val="0254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tham Rounded Book" pitchFamily="50" charset="0"/>
              </a:rPr>
              <a:t>D</a:t>
            </a:r>
            <a:endParaRPr lang="en-ID" b="1" dirty="0">
              <a:latin typeface="Gotham Rounded Book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CD1C6-697F-29CB-608A-1BBB9056AC13}"/>
              </a:ext>
            </a:extLst>
          </p:cNvPr>
          <p:cNvSpPr txBox="1"/>
          <p:nvPr/>
        </p:nvSpPr>
        <p:spPr>
          <a:xfrm>
            <a:off x="1283338" y="814904"/>
            <a:ext cx="148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otham Rounded Medium" panose="02000000000000000000" pitchFamily="50" charset="0"/>
              </a:rPr>
              <a:t>BAB I</a:t>
            </a:r>
            <a:endParaRPr lang="en-ID" sz="3200" dirty="0">
              <a:solidFill>
                <a:schemeClr val="bg2">
                  <a:lumMod val="75000"/>
                </a:schemeClr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02895-246B-FE5C-3B70-7D949A628983}"/>
              </a:ext>
            </a:extLst>
          </p:cNvPr>
          <p:cNvSpPr txBox="1"/>
          <p:nvPr/>
        </p:nvSpPr>
        <p:spPr>
          <a:xfrm>
            <a:off x="1236932" y="5689478"/>
            <a:ext cx="824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otham Rounded Book" pitchFamily="50" charset="0"/>
              </a:rPr>
              <a:t>Page</a:t>
            </a:r>
            <a:endParaRPr lang="en-ID" sz="2000" dirty="0">
              <a:latin typeface="Gotham Rounded Book" pitchFamily="50" charset="0"/>
            </a:endParaRPr>
          </a:p>
        </p:txBody>
      </p:sp>
      <p:sp>
        <p:nvSpPr>
          <p:cNvPr id="5" name="TextBox 4">
            <a:hlinkClick r:id="rId5" action="ppaction://hlinksldjump"/>
            <a:extLst>
              <a:ext uri="{FF2B5EF4-FFF2-40B4-BE49-F238E27FC236}">
                <a16:creationId xmlns:a16="http://schemas.microsoft.com/office/drawing/2014/main" id="{992D8877-05B4-2FB4-6650-E3B3E167639E}"/>
              </a:ext>
            </a:extLst>
          </p:cNvPr>
          <p:cNvSpPr txBox="1"/>
          <p:nvPr/>
        </p:nvSpPr>
        <p:spPr>
          <a:xfrm>
            <a:off x="2037925" y="5709798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1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  <p:sp>
        <p:nvSpPr>
          <p:cNvPr id="6" name="TextBox 5">
            <a:hlinkClick r:id="rId6" action="ppaction://hlinksldjump"/>
            <a:extLst>
              <a:ext uri="{FF2B5EF4-FFF2-40B4-BE49-F238E27FC236}">
                <a16:creationId xmlns:a16="http://schemas.microsoft.com/office/drawing/2014/main" id="{BBD7DA96-12D7-1713-D380-07CF0493B9CB}"/>
              </a:ext>
            </a:extLst>
          </p:cNvPr>
          <p:cNvSpPr txBox="1"/>
          <p:nvPr/>
        </p:nvSpPr>
        <p:spPr>
          <a:xfrm>
            <a:off x="2339611" y="5702178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2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  <p:sp>
        <p:nvSpPr>
          <p:cNvPr id="7" name="TextBox 6">
            <a:hlinkClick r:id="rId7" action="ppaction://hlinksldjump"/>
            <a:extLst>
              <a:ext uri="{FF2B5EF4-FFF2-40B4-BE49-F238E27FC236}">
                <a16:creationId xmlns:a16="http://schemas.microsoft.com/office/drawing/2014/main" id="{94C3A5D8-0217-EDA1-D123-06203279B54E}"/>
              </a:ext>
            </a:extLst>
          </p:cNvPr>
          <p:cNvSpPr txBox="1"/>
          <p:nvPr/>
        </p:nvSpPr>
        <p:spPr>
          <a:xfrm>
            <a:off x="2669380" y="5702178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25464"/>
                </a:solidFill>
                <a:latin typeface="Gotham Rounded Bold" pitchFamily="50" charset="0"/>
              </a:rPr>
              <a:t>3</a:t>
            </a:r>
            <a:endParaRPr lang="en-ID" sz="2000" dirty="0">
              <a:solidFill>
                <a:srgbClr val="025464"/>
              </a:solidFill>
              <a:latin typeface="Gotham Rounded Bold" pitchFamily="50" charset="0"/>
            </a:endParaRPr>
          </a:p>
        </p:txBody>
      </p:sp>
      <p:sp>
        <p:nvSpPr>
          <p:cNvPr id="25" name="TextBox 24">
            <a:hlinkClick r:id="rId8" action="ppaction://hlinksldjump"/>
            <a:extLst>
              <a:ext uri="{FF2B5EF4-FFF2-40B4-BE49-F238E27FC236}">
                <a16:creationId xmlns:a16="http://schemas.microsoft.com/office/drawing/2014/main" id="{BB849037-C737-4A69-24D3-80E3BF58ED79}"/>
              </a:ext>
            </a:extLst>
          </p:cNvPr>
          <p:cNvSpPr txBox="1"/>
          <p:nvPr/>
        </p:nvSpPr>
        <p:spPr>
          <a:xfrm>
            <a:off x="2999149" y="5702178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4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  <p:sp>
        <p:nvSpPr>
          <p:cNvPr id="9" name="TextBox 8">
            <a:hlinkClick r:id="rId9" action="ppaction://hlinksldjump"/>
            <a:extLst>
              <a:ext uri="{FF2B5EF4-FFF2-40B4-BE49-F238E27FC236}">
                <a16:creationId xmlns:a16="http://schemas.microsoft.com/office/drawing/2014/main" id="{710DFD3C-92D8-986B-1D70-CC05D84D0D97}"/>
              </a:ext>
            </a:extLst>
          </p:cNvPr>
          <p:cNvSpPr txBox="1"/>
          <p:nvPr/>
        </p:nvSpPr>
        <p:spPr>
          <a:xfrm>
            <a:off x="3324269" y="570217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otham Rounded Bold" pitchFamily="50" charset="0"/>
              </a:rPr>
              <a:t>5</a:t>
            </a:r>
            <a:endParaRPr lang="en-ID" sz="2000" dirty="0">
              <a:solidFill>
                <a:schemeClr val="bg2">
                  <a:lumMod val="75000"/>
                </a:schemeClr>
              </a:solidFill>
              <a:latin typeface="Gotham Rounded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117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</TotalTime>
  <Words>1160</Words>
  <Application>Microsoft Office PowerPoint</Application>
  <PresentationFormat>Widescreen</PresentationFormat>
  <Paragraphs>258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Arial</vt:lpstr>
      <vt:lpstr>Calibri</vt:lpstr>
      <vt:lpstr>Calibri Light</vt:lpstr>
      <vt:lpstr>Gotham Rounded Bold</vt:lpstr>
      <vt:lpstr>Gotham Rounded Book</vt:lpstr>
      <vt:lpstr>Gotham Rounded Medium</vt:lpstr>
      <vt:lpstr>Montserrat</vt:lpstr>
      <vt:lpstr>Montserrat Medium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 Ideapad</dc:creator>
  <cp:lastModifiedBy>Nanang Wahyudi</cp:lastModifiedBy>
  <cp:revision>92</cp:revision>
  <dcterms:created xsi:type="dcterms:W3CDTF">2023-09-02T02:24:27Z</dcterms:created>
  <dcterms:modified xsi:type="dcterms:W3CDTF">2025-01-31T18:54:11Z</dcterms:modified>
</cp:coreProperties>
</file>